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6" r:id="rId1"/>
  </p:sldMasterIdLst>
  <p:notesMasterIdLst>
    <p:notesMasterId r:id="rId25"/>
  </p:notesMasterIdLst>
  <p:handoutMasterIdLst>
    <p:handoutMasterId r:id="rId26"/>
  </p:handoutMasterIdLst>
  <p:sldIdLst>
    <p:sldId id="306" r:id="rId2"/>
    <p:sldId id="324" r:id="rId3"/>
    <p:sldId id="330" r:id="rId4"/>
    <p:sldId id="313" r:id="rId5"/>
    <p:sldId id="317" r:id="rId6"/>
    <p:sldId id="318" r:id="rId7"/>
    <p:sldId id="311" r:id="rId8"/>
    <p:sldId id="316" r:id="rId9"/>
    <p:sldId id="315" r:id="rId10"/>
    <p:sldId id="323" r:id="rId11"/>
    <p:sldId id="310" r:id="rId12"/>
    <p:sldId id="314" r:id="rId13"/>
    <p:sldId id="319" r:id="rId14"/>
    <p:sldId id="320" r:id="rId15"/>
    <p:sldId id="321" r:id="rId16"/>
    <p:sldId id="325" r:id="rId17"/>
    <p:sldId id="326" r:id="rId18"/>
    <p:sldId id="322" r:id="rId19"/>
    <p:sldId id="327" r:id="rId20"/>
    <p:sldId id="328" r:id="rId21"/>
    <p:sldId id="329" r:id="rId22"/>
    <p:sldId id="331" r:id="rId23"/>
    <p:sldId id="332"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57">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50" autoAdjust="0"/>
    <p:restoredTop sz="94660"/>
  </p:normalViewPr>
  <p:slideViewPr>
    <p:cSldViewPr snapToGrid="0">
      <p:cViewPr>
        <p:scale>
          <a:sx n="75" d="100"/>
          <a:sy n="75" d="100"/>
        </p:scale>
        <p:origin x="-480" y="6"/>
      </p:cViewPr>
      <p:guideLst>
        <p:guide orient="horz" pos="2157"/>
        <p:guide pos="3839"/>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a:lstStyle>
            <a:lvl1pPr algn="l">
              <a:defRPr sz="1200"/>
            </a:lvl1pPr>
          </a:lstStyle>
          <a:p>
            <a:pPr lvl="0">
              <a:defRPr/>
            </a:pPr>
            <a:endParaRPr lang="ja-JP" altLang="en-US">
              <a:latin typeface="Montserrat"/>
              <a:ea typeface="Montserrat"/>
              <a:cs typeface="Montserrat"/>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a:lstStyle>
            <a:lvl1pPr algn="r">
              <a:defRPr sz="1200"/>
            </a:lvl1pPr>
          </a:lstStyle>
          <a:p>
            <a:pPr lvl="0">
              <a:defRPr/>
            </a:pPr>
            <a:fld id="{0F9B84EA-7D68-4D60-9CB1-D50884785D1C}" type="datetime1">
              <a:rPr lang="zh-CN" altLang="en-US">
                <a:cs typeface="Montserrat"/>
              </a:rPr>
              <a:pPr lvl="0">
                <a:defRPr/>
              </a:pPr>
              <a:t>2023/8/9</a:t>
            </a:fld>
            <a:endParaRPr lang="zh-CN" altLang="en-US">
              <a:cs typeface="Montserrat"/>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anchor="b"/>
          <a:lstStyle>
            <a:lvl1pPr algn="l">
              <a:defRPr sz="1200"/>
            </a:lvl1pPr>
          </a:lstStyle>
          <a:p>
            <a:pPr lvl="0">
              <a:defRPr/>
            </a:pPr>
            <a:endParaRPr lang="ja-JP" altLang="en-US">
              <a:latin typeface="Montserrat"/>
              <a:ea typeface="Montserrat"/>
              <a:cs typeface="Montserrat"/>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anchor="b"/>
          <a:lstStyle>
            <a:lvl1pPr algn="r">
              <a:defRPr sz="1200"/>
            </a:lvl1pPr>
          </a:lstStyle>
          <a:p>
            <a:pPr lvl="0">
              <a:defRPr/>
            </a:pPr>
            <a:fld id="{8D4E0FC9-F1F8-4FAE-9988-3BA365CFD46F}" type="slidenum">
              <a:rPr lang="zh-CN" altLang="en-US">
                <a:cs typeface="Montserrat"/>
              </a:rPr>
              <a:pPr lvl="0">
                <a:defRPr/>
              </a:pPr>
              <a:t>‹#›</a:t>
            </a:fld>
            <a:endParaRPr lang="zh-CN" altLang="en-US">
              <a:cs typeface="Montserrat"/>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a:lstStyle>
            <a:lvl1pPr algn="l">
              <a:defRPr sz="1200">
                <a:latin typeface="Montserrat"/>
                <a:ea typeface="Montserrat"/>
                <a:cs typeface="Montserrat"/>
              </a:defRPr>
            </a:lvl1pPr>
          </a:lstStyle>
          <a:p>
            <a:pPr lvl="0">
              <a:defRPr/>
            </a:pPr>
            <a:endParaRPr lang="ja-JP"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a:lstStyle>
            <a:lvl1pPr algn="r">
              <a:defRPr sz="1200">
                <a:latin typeface="Montserrat"/>
                <a:ea typeface="Montserrat"/>
                <a:cs typeface="Montserrat"/>
              </a:defRPr>
            </a:lvl1pPr>
          </a:lstStyle>
          <a:p>
            <a:pPr lvl="0">
              <a:defRPr/>
            </a:pPr>
            <a:fld id="{518E9218-33AD-40B6-A535-B5EA4E7333ED}" type="datetime1">
              <a:rPr lang="zh-CN" altLang="en-US"/>
              <a:pPr lvl="0">
                <a:defRPr/>
              </a:pPr>
              <a:t>2023/8/9</a:t>
            </a:fld>
            <a:endParaRPr lang="zh-CN" altLang="en-US"/>
          </a:p>
        </p:txBody>
      </p:sp>
      <p:sp>
        <p:nvSpPr>
          <p:cNvPr id="4" name="幻灯片图像占位符 3"/>
          <p:cNvSpPr>
            <a:spLocks noGrp="1" noRot="1" noChangeAspect="1" noTextEdi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anchor="ctr"/>
          <a:lstStyle/>
          <a:p>
            <a:pPr lvl="0">
              <a:defRPr/>
            </a:pPr>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a:lstStyle/>
          <a:p>
            <a:pPr lvl="0">
              <a:defRPr/>
            </a:pPr>
            <a:r>
              <a:rPr lang="zh-CN" altLang="en-US"/>
              <a:t>编辑母版文本样式</a:t>
            </a:r>
          </a:p>
          <a:p>
            <a:pPr lvl="1">
              <a:defRPr/>
            </a:pPr>
            <a:r>
              <a:rPr lang="zh-CN" altLang="en-US"/>
              <a:t>第二级</a:t>
            </a:r>
          </a:p>
          <a:p>
            <a:pPr lvl="2">
              <a:defRPr/>
            </a:pPr>
            <a:r>
              <a:rPr lang="zh-CN" altLang="en-US"/>
              <a:t>第三级</a:t>
            </a:r>
          </a:p>
          <a:p>
            <a:pPr lvl="3">
              <a:defRPr/>
            </a:pPr>
            <a:r>
              <a:rPr lang="zh-CN" altLang="en-US"/>
              <a:t>第四级</a:t>
            </a:r>
          </a:p>
          <a:p>
            <a:pPr lvl="4">
              <a:defRPr/>
            </a:pPr>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anchor="b"/>
          <a:lstStyle>
            <a:lvl1pPr algn="l">
              <a:defRPr sz="1200">
                <a:latin typeface="Montserrat"/>
                <a:ea typeface="Montserrat"/>
                <a:cs typeface="Montserrat"/>
              </a:defRPr>
            </a:lvl1pPr>
          </a:lstStyle>
          <a:p>
            <a:pPr lvl="0">
              <a:defRPr/>
            </a:pPr>
            <a:endParaRPr lang="ja-JP"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anchor="b"/>
          <a:lstStyle>
            <a:lvl1pPr algn="r">
              <a:defRPr sz="1200">
                <a:latin typeface="Montserrat"/>
                <a:ea typeface="Montserrat"/>
                <a:cs typeface="Montserrat"/>
              </a:defRPr>
            </a:lvl1pPr>
          </a:lstStyle>
          <a:p>
            <a:pPr lvl="0">
              <a:defRPr/>
            </a:pPr>
            <a:fld id="{46CEF922-48FC-4CB5-B3A7-4690BA70CB81}" type="slidenum">
              <a:rPr lang="zh-CN" altLang="en-US"/>
              <a:pPr lvl="0">
                <a:defRPr/>
              </a:pPr>
              <a:t>‹#›</a:t>
            </a:fld>
            <a:endParaRPr lang="zh-CN" altLang="en-US"/>
          </a:p>
        </p:txBody>
      </p:sp>
    </p:spTree>
    <p:extLst>
      <p:ext uri="{BB962C8B-B14F-4D97-AF65-F5344CB8AC3E}">
        <p14:creationId xmlns:p14="http://schemas.microsoft.com/office/powerpoint/2010/main" val="10584597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ontserrat"/>
        <a:ea typeface="Montserrat"/>
        <a:cs typeface="Montserrat"/>
      </a:defRPr>
    </a:lvl1pPr>
    <a:lvl2pPr marL="457200" algn="l" defTabSz="914400" rtl="0" eaLnBrk="1" latinLnBrk="0" hangingPunct="1">
      <a:defRPr sz="1200" kern="1200">
        <a:solidFill>
          <a:schemeClr val="tx1"/>
        </a:solidFill>
        <a:latin typeface="Montserrat"/>
        <a:ea typeface="Montserrat"/>
        <a:cs typeface="Montserrat"/>
      </a:defRPr>
    </a:lvl2pPr>
    <a:lvl3pPr marL="914400" algn="l" defTabSz="914400" rtl="0" eaLnBrk="1" latinLnBrk="0" hangingPunct="1">
      <a:defRPr sz="1200" kern="1200">
        <a:solidFill>
          <a:schemeClr val="tx1"/>
        </a:solidFill>
        <a:latin typeface="Montserrat"/>
        <a:ea typeface="Montserrat"/>
        <a:cs typeface="Montserrat"/>
      </a:defRPr>
    </a:lvl3pPr>
    <a:lvl4pPr marL="1371600" algn="l" defTabSz="914400" rtl="0" eaLnBrk="1" latinLnBrk="0" hangingPunct="1">
      <a:defRPr sz="1200" kern="1200">
        <a:solidFill>
          <a:schemeClr val="tx1"/>
        </a:solidFill>
        <a:latin typeface="Montserrat"/>
        <a:ea typeface="Montserrat"/>
        <a:cs typeface="Montserrat"/>
      </a:defRPr>
    </a:lvl4pPr>
    <a:lvl5pPr marL="1828800" algn="l" defTabSz="914400" rtl="0" eaLnBrk="1" latinLnBrk="0" hangingPunct="1">
      <a:defRPr sz="1200" kern="1200">
        <a:solidFill>
          <a:schemeClr val="tx1"/>
        </a:solidFill>
        <a:latin typeface="Montserrat"/>
        <a:ea typeface="Montserrat"/>
        <a:cs typeface="Montserrat"/>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18114"/>
            <a:ext cx="5324627" cy="6763716"/>
          </a:xfrm>
          <a:prstGeom prst="rect">
            <a:avLst/>
          </a:prstGeom>
        </p:spPr>
      </p:pic>
      <p:pic>
        <p:nvPicPr>
          <p:cNvPr id="14" name="图片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flipH="1" flipV="1">
            <a:off x="5213988" y="-164569"/>
            <a:ext cx="5895989" cy="8112919"/>
          </a:xfrm>
          <a:prstGeom prst="rect">
            <a:avLst/>
          </a:prstGeom>
        </p:spPr>
      </p:pic>
      <p:pic>
        <p:nvPicPr>
          <p:cNvPr id="15"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6200000">
            <a:off x="6341442" y="-1007442"/>
            <a:ext cx="4843116"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C55F3A7-4ECF-41F5-90FA-A5658F9E2F31}" type="datetimeFigureOut">
              <a:rPr lang="zh-CN" altLang="en-US" smtClean="0"/>
              <a:t>2023/8/9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223CBB-0486-4462-986C-6582C1AFEA1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C55F3A7-4ECF-41F5-90FA-A5658F9E2F31}" type="datetimeFigureOut">
              <a:rPr lang="zh-CN" altLang="en-US" smtClean="0"/>
              <a:t>2023/8/9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223CBB-0486-4462-986C-6582C1AFEA18}"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transition spd="slow" advTm="5000">
    <p:cover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B6869B2-2867-4A3B-B400-7B0759530FC0}" type="datetimeFigureOut">
              <a:rPr kumimoji="1" lang="ja-JP" altLang="en-US" smtClean="0"/>
              <a:t>2023/8/9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8FB5176-A7B7-426E-99B6-3D5EB1EAA7F1}" type="slidenum">
              <a:rPr kumimoji="1" lang="ja-JP" altLang="en-US" smtClean="0"/>
              <a:t>‹#›</a:t>
            </a:fld>
            <a:endParaRPr kumimoji="1" lang="ja-JP" alt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7582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タイトルとコンテンツ"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defRPr/>
            </a:pPr>
            <a:r>
              <a:rPr lang="ja-JP" altLang="en-US"/>
              <a:t>マスター タイトルの書式設定</a:t>
            </a:r>
            <a:endParaRPr lang="en-US"/>
          </a:p>
        </p:txBody>
      </p:sp>
      <p:sp>
        <p:nvSpPr>
          <p:cNvPr id="3" name="Content Placeholder 2"/>
          <p:cNvSpPr>
            <a:spLocks noGrp="1"/>
          </p:cNvSpPr>
          <p:nvPr>
            <p:ph idx="1"/>
          </p:nvPr>
        </p:nvSpPr>
        <p:spPr/>
        <p:txBody>
          <a:bodyPr/>
          <a:lstStyle/>
          <a:p>
            <a:pPr lvl="0">
              <a:defRPr/>
            </a:pPr>
            <a:r>
              <a:rPr lang="ja-JP" altLang="en-US"/>
              <a:t>マスター テキストの書式設定</a:t>
            </a:r>
          </a:p>
          <a:p>
            <a:pPr lvl="1">
              <a:defRPr/>
            </a:pPr>
            <a:r>
              <a:rPr lang="ja-JP" altLang="en-US"/>
              <a:t>第 </a:t>
            </a:r>
            <a:r>
              <a:rPr lang="en-US" altLang="ja-JP"/>
              <a:t>2 </a:t>
            </a:r>
            <a:r>
              <a:rPr lang="ja-JP" altLang="en-US"/>
              <a:t>レベル</a:t>
            </a:r>
          </a:p>
          <a:p>
            <a:pPr lvl="2">
              <a:defRPr/>
            </a:pPr>
            <a:r>
              <a:rPr lang="ja-JP" altLang="en-US"/>
              <a:t>第 </a:t>
            </a:r>
            <a:r>
              <a:rPr lang="en-US" altLang="ja-JP"/>
              <a:t>3 </a:t>
            </a:r>
            <a:r>
              <a:rPr lang="ja-JP" altLang="en-US"/>
              <a:t>レベル</a:t>
            </a:r>
          </a:p>
          <a:p>
            <a:pPr lvl="3">
              <a:defRPr/>
            </a:pPr>
            <a:r>
              <a:rPr lang="ja-JP" altLang="en-US"/>
              <a:t>第 </a:t>
            </a:r>
            <a:r>
              <a:rPr lang="en-US" altLang="ja-JP"/>
              <a:t>4 </a:t>
            </a:r>
            <a:r>
              <a:rPr lang="ja-JP" altLang="en-US"/>
              <a:t>レベル</a:t>
            </a:r>
          </a:p>
          <a:p>
            <a:pPr lvl="4">
              <a:defRPr/>
            </a:pPr>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pPr lvl="0">
              <a:defRPr/>
            </a:pPr>
            <a:fld id="{B0F58544-7AB2-4A72-91CF-3E0119AEA8DA}" type="datetime1">
              <a:rPr kumimoji="1" lang="ja-JP" altLang="en-US"/>
              <a:pPr lvl="0">
                <a:defRPr/>
              </a:pPr>
              <a:t>2023/8/9</a:t>
            </a:fld>
            <a:endParaRPr kumimoji="1" lang="ja-JP" altLang="en-US"/>
          </a:p>
        </p:txBody>
      </p:sp>
      <p:sp>
        <p:nvSpPr>
          <p:cNvPr id="5" name="Footer Placeholder 4"/>
          <p:cNvSpPr>
            <a:spLocks noGrp="1"/>
          </p:cNvSpPr>
          <p:nvPr>
            <p:ph type="ftr" sz="quarter" idx="11"/>
          </p:nvPr>
        </p:nvSpPr>
        <p:spPr/>
        <p:txBody>
          <a:bodyPr/>
          <a:lstStyle/>
          <a:p>
            <a:pPr lvl="0">
              <a:defRPr/>
            </a:pPr>
            <a:endParaRPr kumimoji="1" lang="ja-JP" altLang="en-US"/>
          </a:p>
        </p:txBody>
      </p:sp>
      <p:sp>
        <p:nvSpPr>
          <p:cNvPr id="6" name="Slide Number Placeholder 5"/>
          <p:cNvSpPr>
            <a:spLocks noGrp="1"/>
          </p:cNvSpPr>
          <p:nvPr>
            <p:ph type="sldNum" sz="quarter" idx="12"/>
          </p:nvPr>
        </p:nvSpPr>
        <p:spPr/>
        <p:txBody>
          <a:bodyPr/>
          <a:lstStyle/>
          <a:p>
            <a:pPr lvl="0">
              <a:defRPr/>
            </a:pPr>
            <a:fld id="{64B09BEA-0BCF-41DF-A4CF-E835B600ECED}" type="slidenum">
              <a:rPr kumimoji="1" lang="ja-JP" altLang="en-US"/>
              <a:pPr lvl="0">
                <a:defRPr/>
              </a:pPr>
              <a:t>‹#›</a:t>
            </a:fld>
            <a:endParaRPr kumimoji="1" lang="ja-JP"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18114"/>
            <a:ext cx="5324627" cy="6763716"/>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8884" y="0"/>
            <a:ext cx="4843116"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H="1">
            <a:off x="955744" y="818600"/>
            <a:ext cx="5083656" cy="6995144"/>
          </a:xfrm>
          <a:prstGeom prst="rect">
            <a:avLst/>
          </a:prstGeom>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0"/>
            <a:ext cx="4843116"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C55F3A7-4ECF-41F5-90FA-A5658F9E2F31}" type="datetimeFigureOut">
              <a:rPr lang="zh-CN" altLang="en-US" smtClean="0"/>
              <a:t>2023/8/9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223CBB-0486-4462-986C-6582C1AFEA1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C55F3A7-4ECF-41F5-90FA-A5658F9E2F31}" type="datetimeFigureOut">
              <a:rPr lang="zh-CN" altLang="en-US" smtClean="0"/>
              <a:t>2023/8/9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A223CBB-0486-4462-986C-6582C1AFEA1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C55F3A7-4ECF-41F5-90FA-A5658F9E2F31}" type="datetimeFigureOut">
              <a:rPr lang="zh-CN" altLang="en-US" smtClean="0"/>
              <a:t>2023/8/9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A223CBB-0486-4462-986C-6582C1AFEA1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493" y="202368"/>
            <a:ext cx="1023459" cy="1062823"/>
          </a:xfrm>
          <a:prstGeom prst="rect">
            <a:avLst/>
          </a:prstGeom>
        </p:spPr>
      </p:pic>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13037" y="0"/>
            <a:ext cx="4978963" cy="632462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C55F3A7-4ECF-41F5-90FA-A5658F9E2F31}" type="datetimeFigureOut">
              <a:rPr lang="zh-CN" altLang="en-US" smtClean="0"/>
              <a:t>2023/8/9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223CBB-0486-4462-986C-6582C1AFEA1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C55F3A7-4ECF-41F5-90FA-A5658F9E2F31}" type="datetimeFigureOut">
              <a:rPr lang="zh-CN" altLang="en-US" smtClean="0"/>
              <a:t>2023/8/9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223CBB-0486-4462-986C-6582C1AFEA1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Office 主题​​">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anchor="ctr">
            <a:normAutofit/>
          </a:bodyPr>
          <a:lstStyle/>
          <a:p>
            <a:pPr lvl="0">
              <a:defRPr/>
            </a:pPr>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a:normAutofit/>
          </a:bodyPr>
          <a:lstStyle/>
          <a:p>
            <a:pPr lvl="0">
              <a:defRPr/>
            </a:pPr>
            <a:r>
              <a:rPr lang="zh-CN" altLang="en-US"/>
              <a:t>编辑母版文本样式</a:t>
            </a:r>
          </a:p>
          <a:p>
            <a:pPr lvl="1">
              <a:defRPr/>
            </a:pPr>
            <a:r>
              <a:rPr lang="zh-CN" altLang="en-US"/>
              <a:t>第二级</a:t>
            </a:r>
          </a:p>
          <a:p>
            <a:pPr lvl="2">
              <a:defRPr/>
            </a:pPr>
            <a:r>
              <a:rPr lang="zh-CN" altLang="en-US"/>
              <a:t>第三级</a:t>
            </a:r>
          </a:p>
          <a:p>
            <a:pPr lvl="3">
              <a:defRPr/>
            </a:pPr>
            <a:r>
              <a:rPr lang="zh-CN" altLang="en-US"/>
              <a:t>第四级</a:t>
            </a:r>
          </a:p>
          <a:p>
            <a:pPr lvl="4">
              <a:defRPr/>
            </a:pPr>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anchor="ctr"/>
          <a:lstStyle>
            <a:lvl1pPr algn="l">
              <a:defRPr sz="1200">
                <a:solidFill>
                  <a:schemeClr val="tx1">
                    <a:tint val="75000"/>
                  </a:schemeClr>
                </a:solidFill>
                <a:latin typeface="Montserrat"/>
                <a:ea typeface="Montserrat"/>
                <a:cs typeface="Montserrat"/>
              </a:defRPr>
            </a:lvl1pPr>
          </a:lstStyle>
          <a:p>
            <a:pPr lvl="0">
              <a:defRPr/>
            </a:pPr>
            <a:fld id="{EC55F3A7-4ECF-41F5-90FA-A5658F9E2F31}" type="datetime1">
              <a:rPr lang="zh-CN" altLang="en-US"/>
              <a:pPr lvl="0">
                <a:defRPr/>
              </a:pPr>
              <a:t>2023/8/9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anchor="ctr"/>
          <a:lstStyle>
            <a:lvl1pPr algn="ctr">
              <a:defRPr sz="1200">
                <a:solidFill>
                  <a:schemeClr val="tx1">
                    <a:tint val="75000"/>
                  </a:schemeClr>
                </a:solidFill>
                <a:latin typeface="Montserrat"/>
                <a:ea typeface="Montserrat"/>
                <a:cs typeface="Montserrat"/>
              </a:defRPr>
            </a:lvl1pPr>
          </a:lstStyle>
          <a:p>
            <a:pPr lvl="0">
              <a:defRPr/>
            </a:pPr>
            <a:endParaRPr lang="ja-JP"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anchor="ctr"/>
          <a:lstStyle>
            <a:lvl1pPr algn="r">
              <a:defRPr sz="1200">
                <a:solidFill>
                  <a:schemeClr val="tx1">
                    <a:tint val="75000"/>
                  </a:schemeClr>
                </a:solidFill>
                <a:latin typeface="Montserrat"/>
                <a:ea typeface="Montserrat"/>
                <a:cs typeface="Montserrat"/>
              </a:defRPr>
            </a:lvl1pPr>
          </a:lstStyle>
          <a:p>
            <a:pPr lvl="0">
              <a:defRPr/>
            </a:pPr>
            <a:fld id="{3A223CBB-0486-4462-986C-6582C1AFEA18}" type="slidenum">
              <a:rPr lang="zh-CN" altLang="en-US"/>
              <a:pPr lvl="0">
                <a:defRPr/>
              </a:pPr>
              <a:t>‹#›</a:t>
            </a:fld>
            <a:endParaRPr lang="zh-CN" alt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transition/>
  <p:txStyles>
    <p:titleStyle>
      <a:lvl1pPr algn="l" defTabSz="914400" rtl="0" eaLnBrk="1" latinLnBrk="0" hangingPunct="1">
        <a:lnSpc>
          <a:spcPct val="90000"/>
        </a:lnSpc>
        <a:spcBef>
          <a:spcPct val="0"/>
        </a:spcBef>
        <a:buNone/>
        <a:defRPr sz="4400" kern="1200">
          <a:solidFill>
            <a:schemeClr val="tx1"/>
          </a:solidFill>
          <a:latin typeface="Montserrat"/>
          <a:ea typeface="Montserrat"/>
          <a:cs typeface="Montserrat"/>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ontserrat"/>
          <a:ea typeface="Montserrat"/>
          <a:cs typeface="Montserrat"/>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ontserrat"/>
          <a:ea typeface="Montserrat"/>
          <a:cs typeface="Montserrat"/>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ontserrat"/>
          <a:ea typeface="Montserrat"/>
          <a:cs typeface="Montserrat"/>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ontserrat"/>
          <a:ea typeface="Montserrat"/>
          <a:cs typeface="Montserrat"/>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ontserrat"/>
          <a:ea typeface="Montserrat"/>
          <a:cs typeface="Montserrat"/>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jpeg"/><Relationship Id="rId7"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825562" y="2875900"/>
            <a:ext cx="6724015" cy="1106200"/>
          </a:xfrm>
          <a:prstGeom prst="rect">
            <a:avLst/>
          </a:prstGeom>
        </p:spPr>
        <p:txBody>
          <a:bodyPr wrap="square">
            <a:spAutoFit/>
          </a:bodyPr>
          <a:lstStyle/>
          <a:p>
            <a:pPr lvl="0" defTabSz="685800">
              <a:lnSpc>
                <a:spcPct val="120000"/>
              </a:lnSpc>
              <a:defRPr/>
            </a:pPr>
            <a:r>
              <a:rPr kumimoji="1" lang="ja-JP" altLang="en-US" sz="6000" b="1">
                <a:solidFill>
                  <a:schemeClr val="accent1"/>
                </a:solidFill>
                <a:latin typeface="小塚明朝 Pro H"/>
                <a:ea typeface="小塚明朝 Pro H"/>
              </a:rPr>
              <a:t>ポートフォリオ</a:t>
            </a:r>
          </a:p>
        </p:txBody>
      </p:sp>
      <p:sp>
        <p:nvSpPr>
          <p:cNvPr id="21" name="文本框 20"/>
          <p:cNvSpPr txBox="1"/>
          <p:nvPr/>
        </p:nvSpPr>
        <p:spPr>
          <a:xfrm>
            <a:off x="825562" y="4314948"/>
            <a:ext cx="5208662" cy="302840"/>
          </a:xfrm>
          <a:prstGeom prst="rect">
            <a:avLst/>
          </a:prstGeom>
          <a:noFill/>
        </p:spPr>
        <p:txBody>
          <a:bodyPr wrap="square">
            <a:spAutoFit/>
          </a:bodyPr>
          <a:lstStyle/>
          <a:p>
            <a:pPr lvl="0" defTabSz="685800">
              <a:lnSpc>
                <a:spcPct val="114000"/>
              </a:lnSpc>
              <a:defRPr/>
            </a:pPr>
            <a:r>
              <a:rPr lang="en-US" altLang="ja-JP" sz="1200" dirty="0" smtClean="0">
                <a:solidFill>
                  <a:schemeClr val="accent2"/>
                </a:solidFill>
                <a:latin typeface="Montserrat"/>
                <a:ea typeface="Montserrat"/>
                <a:cs typeface="Montserrat"/>
                <a:sym typeface="Montserrat"/>
              </a:rPr>
              <a:t>2023</a:t>
            </a:r>
            <a:r>
              <a:rPr lang="ja-JP" altLang="en-US" sz="1200" dirty="0" smtClean="0">
                <a:solidFill>
                  <a:schemeClr val="accent2"/>
                </a:solidFill>
                <a:latin typeface="Montserrat"/>
                <a:ea typeface="Montserrat"/>
                <a:cs typeface="Montserrat"/>
                <a:sym typeface="Montserrat"/>
              </a:rPr>
              <a:t>年</a:t>
            </a:r>
            <a:r>
              <a:rPr lang="en-US" altLang="ja-JP" sz="1200" dirty="0">
                <a:solidFill>
                  <a:schemeClr val="accent2"/>
                </a:solidFill>
                <a:latin typeface="Montserrat"/>
                <a:ea typeface="Montserrat"/>
                <a:cs typeface="Montserrat"/>
                <a:sym typeface="Montserrat"/>
              </a:rPr>
              <a:t>8</a:t>
            </a:r>
            <a:r>
              <a:rPr lang="ja-JP" altLang="en-US" sz="1200" dirty="0" smtClean="0">
                <a:solidFill>
                  <a:schemeClr val="accent2"/>
                </a:solidFill>
                <a:latin typeface="Montserrat"/>
                <a:ea typeface="Montserrat"/>
                <a:cs typeface="Montserrat"/>
                <a:sym typeface="Montserrat"/>
              </a:rPr>
              <a:t>月</a:t>
            </a:r>
            <a:r>
              <a:rPr lang="en-US" altLang="ja-JP" sz="1200" dirty="0">
                <a:solidFill>
                  <a:schemeClr val="accent2"/>
                </a:solidFill>
                <a:latin typeface="Montserrat"/>
                <a:ea typeface="Montserrat"/>
                <a:cs typeface="Montserrat"/>
                <a:sym typeface="Montserrat"/>
              </a:rPr>
              <a:t>9</a:t>
            </a:r>
            <a:r>
              <a:rPr lang="ja-JP" altLang="en-US" sz="1200" dirty="0" smtClean="0">
                <a:solidFill>
                  <a:schemeClr val="accent2"/>
                </a:solidFill>
                <a:latin typeface="Montserrat"/>
                <a:ea typeface="Montserrat"/>
                <a:cs typeface="Montserrat"/>
                <a:sym typeface="Montserrat"/>
              </a:rPr>
              <a:t>日</a:t>
            </a:r>
            <a:r>
              <a:rPr lang="ja-JP" altLang="en-US" sz="1200" dirty="0">
                <a:solidFill>
                  <a:schemeClr val="accent2"/>
                </a:solidFill>
                <a:latin typeface="Montserrat"/>
                <a:ea typeface="Montserrat"/>
                <a:cs typeface="Montserrat"/>
                <a:sym typeface="Montserrat"/>
              </a:rPr>
              <a:t>更新</a:t>
            </a:r>
          </a:p>
        </p:txBody>
      </p:sp>
      <p:pic>
        <p:nvPicPr>
          <p:cNvPr id="34" name="bamboo">
            <a:hlinkClick r:id="" action="ppaction://media"/>
          </p:cNvPr>
          <p:cNvPicPr>
            <a:picLocks noChangeAspect="1"/>
          </p:cNvPicPr>
          <p:nvPr>
            <a:audioFile r:link="rId2"/>
            <p:extLst>
              <p:ext uri="{DAA4B4D4-6D71-4841-9C94-3DE7FCFB9230}">
                <p14:media xmlns:p14="http://schemas.microsoft.com/office/powerpoint/2010/main" r:embed="rId1">
                  <p14:fade in="500" out="500"/>
                </p14:media>
              </p:ext>
            </p:extLst>
          </p:nvPr>
        </p:nvPicPr>
        <p:blipFill rotWithShape="1">
          <a:blip r:embed="rId4"/>
          <a:stretch>
            <a:fillRect/>
          </a:stretch>
        </p:blipFill>
        <p:spPr>
          <a:xfrm>
            <a:off x="-1466850" y="-146685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xmlns:c="http://schemas.openxmlformats.org/drawingml/2006/chart" xmlns:dgm="http://schemas.openxmlformats.org/drawingml/2006/diagram" xmlns:dsp="http://schemas.microsoft.com/office/drawing/2008/diagram">
      <p:transition xmlns:mc="http://schemas.openxmlformats.org/markup-compatibility/2006" xmlns:hp="http://schemas.haansoft.com/office/presentation/8.0" spd="med" advClick="0" advTm="0" mc:Ignorable="hp" hp:hslDur="12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randombar(horizontal)">
                                      <p:cBhvr>
                                        <p:cTn id="11" dur="500"/>
                                        <p:tgtEl>
                                          <p:spTgt spid="21"/>
                                        </p:tgtEl>
                                      </p:cBhvr>
                                    </p:animEffect>
                                  </p:childTnLst>
                                </p:cTn>
                              </p:par>
                            </p:childTnLst>
                          </p:cTn>
                        </p:par>
                        <p:par>
                          <p:cTn id="12" fill="hold">
                            <p:stCondLst>
                              <p:cond delay="1000"/>
                            </p:stCondLst>
                            <p:childTnLst>
                              <p:par>
                                <p:cTn id="13" presetID="1" presetClass="mediacall" presetSubtype="0" fill="hold" nodeType="afterEffect">
                                  <p:stCondLst>
                                    <p:cond delay="0"/>
                                  </p:stCondLst>
                                  <p:childTnLst>
                                    <p:cmd type="call" cmd="playFrom(0.0)">
                                      <p:cBhvr>
                                        <p:cTn id="14" dur="1"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5" repeatCount="indefinite" fill="remove" display="0">
                  <p:stCondLst>
                    <p:cond delay="indefinite"/>
                  </p:stCondLst>
                  <p:endCondLst>
                    <p:cond evt="onStopAudio" delay="0">
                      <p:tgtEl>
                        <p:sldTgt/>
                      </p:tgtEl>
                    </p:cond>
                  </p:endCondLst>
                </p:cTn>
                <p:tgtEl>
                  <p:spTgt spid="34"/>
                </p:tgtEl>
              </p:cMediaNode>
            </p:audio>
          </p:childTnLst>
        </p:cTn>
      </p:par>
    </p:tnLst>
    <p:bldLst>
      <p:bldP spid="11"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64183" y="433326"/>
            <a:ext cx="6788727" cy="369332"/>
          </a:xfrm>
          <a:prstGeom prst="rect">
            <a:avLst/>
          </a:prstGeom>
          <a:noFill/>
        </p:spPr>
        <p:txBody>
          <a:bodyPr wrap="square">
            <a:spAutoFit/>
          </a:bodyPr>
          <a:lstStyle/>
          <a:p>
            <a:pPr lvl="0">
              <a:defRPr/>
            </a:pPr>
            <a:r>
              <a:rPr kumimoji="1" lang="ja-JP" altLang="en-US" b="1" u="sng" dirty="0" smtClean="0"/>
              <a:t>テスト手順書の作成</a:t>
            </a:r>
            <a:endParaRPr kumimoji="1" lang="ja-JP" altLang="en-US" b="1" u="sng" dirty="0"/>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3809" y="3800947"/>
            <a:ext cx="3960000" cy="2125560"/>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584" y="1097493"/>
            <a:ext cx="3960000" cy="2301723"/>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3809" y="1145183"/>
            <a:ext cx="3960000" cy="2206344"/>
          </a:xfrm>
          <a:prstGeom prst="rect">
            <a:avLst/>
          </a:prstGeom>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7888" y="3750365"/>
            <a:ext cx="3960000" cy="2176142"/>
          </a:xfrm>
          <a:prstGeom prst="rect">
            <a:avLst/>
          </a:prstGeom>
        </p:spPr>
      </p:pic>
    </p:spTree>
    <p:extLst>
      <p:ext uri="{BB962C8B-B14F-4D97-AF65-F5344CB8AC3E}">
        <p14:creationId xmlns:p14="http://schemas.microsoft.com/office/powerpoint/2010/main" val="3896745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22399" y="485359"/>
            <a:ext cx="10769600" cy="461665"/>
          </a:xfrm>
          <a:prstGeom prst="rect">
            <a:avLst/>
          </a:prstGeom>
          <a:noFill/>
        </p:spPr>
        <p:txBody>
          <a:bodyPr wrap="square">
            <a:spAutoFit/>
          </a:bodyPr>
          <a:lstStyle/>
          <a:p>
            <a:pPr lvl="0">
              <a:defRPr/>
            </a:pPr>
            <a:r>
              <a:rPr kumimoji="1" lang="ja-JP" altLang="en-US" sz="2400" b="1" u="sng" dirty="0"/>
              <a:t>CSSを用いたデザイン</a:t>
            </a:r>
          </a:p>
        </p:txBody>
      </p:sp>
      <p:pic>
        <p:nvPicPr>
          <p:cNvPr id="4" name="図 3"/>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559157" y="1469434"/>
            <a:ext cx="5961933" cy="3093633"/>
          </a:xfrm>
          <a:prstGeom prst="rect">
            <a:avLst/>
          </a:prstGeom>
          <a:effectLst>
            <a:outerShdw blurRad="76200" dist="76200" dir="2700000" algn="ctr" rotWithShape="0">
              <a:srgbClr val="000000">
                <a:alpha val="50000"/>
              </a:srgbClr>
            </a:outerShdw>
          </a:effectLst>
        </p:spPr>
      </p:pic>
      <p:sp>
        <p:nvSpPr>
          <p:cNvPr id="17" name="フレーム 16"/>
          <p:cNvSpPr/>
          <p:nvPr/>
        </p:nvSpPr>
        <p:spPr>
          <a:xfrm>
            <a:off x="682625" y="1555749"/>
            <a:ext cx="2180166" cy="497416"/>
          </a:xfrm>
          <a:prstGeom prst="frame">
            <a:avLst>
              <a:gd name="adj1" fmla="val 12500"/>
            </a:avLst>
          </a:prstGeom>
        </p:spPr>
        <p:style>
          <a:lnRef idx="2">
            <a:schemeClr val="accent1">
              <a:shade val="20000"/>
            </a:schemeClr>
          </a:lnRef>
          <a:fillRef idx="1">
            <a:schemeClr val="accent1"/>
          </a:fillRef>
          <a:effectRef idx="0">
            <a:schemeClr val="accent1"/>
          </a:effectRef>
          <a:fontRef idx="minor">
            <a:schemeClr val="lt1"/>
          </a:fontRef>
        </p:style>
        <p:txBody>
          <a:bodyPr anchor="ctr"/>
          <a:lstStyle/>
          <a:p>
            <a:pPr lvl="0" algn="ctr">
              <a:defRPr/>
            </a:pPr>
            <a:endParaRPr lang="ja-JP" altLang="en-US">
              <a:solidFill>
                <a:schemeClr val="tx1"/>
              </a:solidFill>
            </a:endParaRPr>
          </a:p>
        </p:txBody>
      </p:sp>
      <p:pic>
        <p:nvPicPr>
          <p:cNvPr id="18" name="図 17"/>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5469468" y="2894608"/>
            <a:ext cx="6140449" cy="3248950"/>
          </a:xfrm>
          <a:prstGeom prst="rect">
            <a:avLst/>
          </a:prstGeom>
          <a:effectLst>
            <a:outerShdw blurRad="76200" dist="76200" dir="2700000" algn="ctr" rotWithShape="0">
              <a:srgbClr val="000000">
                <a:alpha val="50000"/>
              </a:srgbClr>
            </a:outerShdw>
          </a:effectLst>
        </p:spPr>
      </p:pic>
      <p:sp>
        <p:nvSpPr>
          <p:cNvPr id="19" name="フレーム 18"/>
          <p:cNvSpPr/>
          <p:nvPr/>
        </p:nvSpPr>
        <p:spPr>
          <a:xfrm>
            <a:off x="5576358" y="2931583"/>
            <a:ext cx="2180166" cy="497416"/>
          </a:xfrm>
          <a:prstGeom prst="frame">
            <a:avLst>
              <a:gd name="adj1" fmla="val 12500"/>
            </a:avLst>
          </a:prstGeom>
          <a:solidFill>
            <a:srgbClr val="005697">
              <a:alpha val="100000"/>
            </a:srgbClr>
          </a:solidFill>
          <a:ln w="12700" cap="flat" cmpd="sng" algn="ctr">
            <a:solidFill>
              <a:srgbClr val="002948">
                <a:alpha val="100000"/>
              </a:srgbClr>
            </a:solidFill>
            <a:prstDash val="solid"/>
            <a:miter/>
          </a:ln>
        </p:spPr>
        <p:txBody>
          <a:bodyPr anchor="ctr"/>
          <a:lstStyle/>
          <a:p>
            <a:pPr marL="0" lvl="0" indent="0" algn="ctr" defTabSz="914400" rtl="0" eaLnBrk="1" latinLnBrk="0" hangingPunct="1">
              <a:lnSpc>
                <a:spcPct val="100000"/>
              </a:lnSpc>
              <a:spcBef>
                <a:spcPct val="0"/>
              </a:spcBef>
              <a:spcAft>
                <a:spcPts val="0"/>
              </a:spcAft>
              <a:buNone/>
              <a:defRPr/>
            </a:pPr>
            <a:endParaRPr kumimoji="0" lang="ja-JP" altLang="en-US" sz="1800" b="0" i="0" u="none" strike="noStrike" kern="1200" cap="none" spc="0" normalizeH="0" baseline="0">
              <a:solidFill>
                <a:srgbClr val="000000"/>
              </a:solidFill>
              <a:latin typeface="Montserrat"/>
              <a:ea typeface="游ゴシック"/>
              <a:cs typeface="游ゴシック"/>
            </a:endParaRPr>
          </a:p>
        </p:txBody>
      </p:sp>
      <p:sp>
        <p:nvSpPr>
          <p:cNvPr id="21" name="正方形/長方形 20"/>
          <p:cNvSpPr/>
          <p:nvPr/>
        </p:nvSpPr>
        <p:spPr>
          <a:xfrm>
            <a:off x="6630456" y="1439332"/>
            <a:ext cx="3746500" cy="804333"/>
          </a:xfrm>
          <a:prstGeom prst="rect">
            <a:avLst/>
          </a:prstGeom>
          <a:solidFill>
            <a:srgbClr val="DFE6F7">
              <a:alpha val="100000"/>
            </a:srgbClr>
          </a:solidFill>
          <a:ln w="12700" cap="flat" cmpd="sng" algn="ctr">
            <a:solidFill>
              <a:srgbClr val="FFFFFF">
                <a:alpha val="100000"/>
              </a:srgbClr>
            </a:solidFill>
            <a:prstDash val="solid"/>
            <a:miter/>
          </a:ln>
        </p:spPr>
        <p:txBody>
          <a:bodyPr anchor="ctr"/>
          <a:lstStyle/>
          <a:p>
            <a:pPr marL="0" lvl="0" indent="0" algn="ctr" defTabSz="914400" rtl="0" eaLnBrk="1" latinLnBrk="0" hangingPunct="1">
              <a:lnSpc>
                <a:spcPct val="100000"/>
              </a:lnSpc>
              <a:spcBef>
                <a:spcPct val="0"/>
              </a:spcBef>
              <a:spcAft>
                <a:spcPts val="0"/>
              </a:spcAft>
              <a:buNone/>
              <a:defRPr/>
            </a:pPr>
            <a:endParaRPr kumimoji="0" lang="ja-JP" altLang="en-US" sz="1800" b="0" i="0" u="none" strike="noStrike" kern="1200" cap="none" spc="0" normalizeH="0" baseline="0">
              <a:solidFill>
                <a:srgbClr val="FFFFFF"/>
              </a:solidFill>
              <a:latin typeface="Montserrat"/>
              <a:ea typeface="游ゴシック"/>
              <a:cs typeface="游ゴシック"/>
            </a:endParaRPr>
          </a:p>
        </p:txBody>
      </p:sp>
      <p:sp>
        <p:nvSpPr>
          <p:cNvPr id="20" name="テキスト ボックス 19"/>
          <p:cNvSpPr txBox="1"/>
          <p:nvPr/>
        </p:nvSpPr>
        <p:spPr>
          <a:xfrm>
            <a:off x="6704539" y="1449916"/>
            <a:ext cx="4624918" cy="643679"/>
          </a:xfrm>
          <a:prstGeom prst="rect">
            <a:avLst/>
          </a:prstGeom>
        </p:spPr>
        <p:txBody>
          <a:bodyPr wrap="square">
            <a:spAutoFit/>
          </a:bodyPr>
          <a:lstStyle/>
          <a:p>
            <a:pPr lvl="0">
              <a:defRPr/>
            </a:pPr>
            <a:r>
              <a:rPr lang="ja-JP" altLang="en-US" dirty="0"/>
              <a:t>PCとスマホ、どちらの画面幅にも</a:t>
            </a:r>
          </a:p>
          <a:p>
            <a:pPr lvl="0">
              <a:defRPr/>
            </a:pPr>
            <a:r>
              <a:rPr lang="ja-JP" altLang="en-US" dirty="0"/>
              <a:t>対応したCSSを作成した。</a:t>
            </a:r>
          </a:p>
        </p:txBody>
      </p:sp>
      <p:sp>
        <p:nvSpPr>
          <p:cNvPr id="22" name="矢印: 下 21"/>
          <p:cNvSpPr/>
          <p:nvPr/>
        </p:nvSpPr>
        <p:spPr>
          <a:xfrm>
            <a:off x="6820958" y="2518833"/>
            <a:ext cx="190500" cy="328083"/>
          </a:xfrm>
          <a:prstGeom prst="downArrow">
            <a:avLst>
              <a:gd name="adj1" fmla="val 50000"/>
              <a:gd name="adj2" fmla="val 50000"/>
            </a:avLst>
          </a:prstGeom>
          <a:solidFill>
            <a:srgbClr val="000000">
              <a:alpha val="100000"/>
            </a:srgbClr>
          </a:solidFill>
          <a:ln w="12700" cap="flat" cmpd="sng" algn="ctr">
            <a:solidFill>
              <a:srgbClr val="002948">
                <a:alpha val="100000"/>
              </a:srgbClr>
            </a:solidFill>
            <a:prstDash val="solid"/>
            <a:miter/>
          </a:ln>
        </p:spPr>
        <p:txBody>
          <a:bodyPr anchor="ctr"/>
          <a:lstStyle/>
          <a:p>
            <a:pPr marL="0" lvl="0" indent="0" algn="ctr" defTabSz="914400" rtl="0" eaLnBrk="1" latinLnBrk="0" hangingPunct="1">
              <a:lnSpc>
                <a:spcPct val="100000"/>
              </a:lnSpc>
              <a:spcBef>
                <a:spcPct val="0"/>
              </a:spcBef>
              <a:spcAft>
                <a:spcPts val="0"/>
              </a:spcAft>
              <a:buNone/>
              <a:defRPr/>
            </a:pPr>
            <a:endParaRPr kumimoji="0" lang="ja-JP" altLang="en-US" sz="1800" b="0" i="0" u="none" strike="noStrike" kern="1200" cap="none" spc="0" normalizeH="0" baseline="0">
              <a:solidFill>
                <a:srgbClr val="FFFFFF"/>
              </a:solidFill>
              <a:latin typeface="Montserrat"/>
              <a:ea typeface="游ゴシック"/>
              <a:cs typeface="游ゴシック"/>
            </a:endParaRPr>
          </a:p>
        </p:txBody>
      </p:sp>
      <p:sp>
        <p:nvSpPr>
          <p:cNvPr id="23" name="テキスト ボックス 22"/>
          <p:cNvSpPr txBox="1"/>
          <p:nvPr/>
        </p:nvSpPr>
        <p:spPr>
          <a:xfrm>
            <a:off x="7074958" y="2561166"/>
            <a:ext cx="1936751" cy="361104"/>
          </a:xfrm>
          <a:prstGeom prst="rect">
            <a:avLst/>
          </a:prstGeom>
        </p:spPr>
        <p:txBody>
          <a:bodyPr wrap="square">
            <a:spAutoFit/>
          </a:bodyPr>
          <a:lstStyle/>
          <a:p>
            <a:pPr lvl="0">
              <a:defRPr/>
            </a:pPr>
            <a:r>
              <a:rPr lang="ja-JP" altLang="en-US" sz="1200"/>
              <a:t>スマホ用の表示形式</a:t>
            </a:r>
          </a:p>
        </p:txBody>
      </p:sp>
      <p:sp>
        <p:nvSpPr>
          <p:cNvPr id="25" name="テキスト ボックス 24"/>
          <p:cNvSpPr txBox="1"/>
          <p:nvPr/>
        </p:nvSpPr>
        <p:spPr>
          <a:xfrm>
            <a:off x="1099606" y="4766729"/>
            <a:ext cx="1936751" cy="361104"/>
          </a:xfrm>
          <a:prstGeom prst="rect">
            <a:avLst/>
          </a:prstGeom>
        </p:spPr>
        <p:txBody>
          <a:bodyPr wrap="square">
            <a:spAutoFit/>
          </a:bodyPr>
          <a:lstStyle/>
          <a:p>
            <a:pPr marL="0" lvl="0" indent="0" algn="l" defTabSz="914400" rtl="0" eaLnBrk="1" latinLnBrk="0" hangingPunct="1">
              <a:lnSpc>
                <a:spcPct val="100000"/>
              </a:lnSpc>
              <a:spcBef>
                <a:spcPct val="0"/>
              </a:spcBef>
              <a:spcAft>
                <a:spcPts val="0"/>
              </a:spcAft>
              <a:buNone/>
              <a:defRPr/>
            </a:pPr>
            <a:r>
              <a:rPr kumimoji="0" lang="ja-JP" altLang="en-US" sz="1200" b="0" i="0" u="none" strike="noStrike" kern="1200" cap="none" spc="0" normalizeH="0" baseline="0">
                <a:solidFill>
                  <a:srgbClr val="000000"/>
                </a:solidFill>
                <a:latin typeface="Montserrat"/>
                <a:ea typeface="游ゴシック"/>
                <a:cs typeface="游ゴシック"/>
              </a:rPr>
              <a:t>PC用の表示形式</a:t>
            </a:r>
          </a:p>
        </p:txBody>
      </p:sp>
      <p:sp>
        <p:nvSpPr>
          <p:cNvPr id="26" name="矢印: 上 25"/>
          <p:cNvSpPr/>
          <p:nvPr/>
        </p:nvSpPr>
        <p:spPr>
          <a:xfrm>
            <a:off x="894291" y="4688416"/>
            <a:ext cx="211666" cy="370417"/>
          </a:xfrm>
          <a:prstGeom prst="upArrow">
            <a:avLst>
              <a:gd name="adj1" fmla="val 50000"/>
              <a:gd name="adj2" fmla="val 50000"/>
            </a:avLst>
          </a:prstGeom>
          <a:solidFill>
            <a:schemeClr val="dk1"/>
          </a:solidFill>
        </p:spPr>
        <p:style>
          <a:lnRef idx="2">
            <a:schemeClr val="accent1">
              <a:shade val="20000"/>
            </a:schemeClr>
          </a:lnRef>
          <a:fillRef idx="1">
            <a:schemeClr val="accent1"/>
          </a:fillRef>
          <a:effectRef idx="0">
            <a:schemeClr val="accent1"/>
          </a:effectRef>
          <a:fontRef idx="minor">
            <a:schemeClr val="lt1"/>
          </a:fontRef>
        </p:style>
        <p:txBody>
          <a:bodyPr anchor="ctr"/>
          <a:lstStyle/>
          <a:p>
            <a:pPr lvl="0" algn="ctr">
              <a:defRPr/>
            </a:pPr>
            <a:endParaRPr lang="ja-JP" altLang="en-US"/>
          </a:p>
        </p:txBody>
      </p:sp>
    </p:spTree>
  </p:cSld>
  <p:clrMapOvr>
    <a:masterClrMapping/>
  </p:clrMapOvr>
  <mc:AlternateContent xmlns:mc="http://schemas.openxmlformats.org/markup-compatibility/2006" xmlns:p14="http://schemas.microsoft.com/office/powerpoint/2010/main">
    <mc:Choice Requires="p14">
      <p:transition/>
    </mc:Choice>
    <mc:Fallback xmlns="" xmlns:c="http://schemas.openxmlformats.org/drawingml/2006/chart" xmlns:dgm="http://schemas.openxmlformats.org/drawingml/2006/diagram" xmlns:dsp="http://schemas.microsoft.com/office/drawing/2008/diagra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4179357" y="5359401"/>
            <a:ext cx="3746500" cy="878416"/>
          </a:xfrm>
          <a:prstGeom prst="rect">
            <a:avLst/>
          </a:prstGeom>
          <a:solidFill>
            <a:srgbClr val="DFE6F7">
              <a:alpha val="100000"/>
            </a:srgbClr>
          </a:solidFill>
          <a:ln w="12700" cap="flat" cmpd="sng" algn="ctr">
            <a:solidFill>
              <a:srgbClr val="FFFFFF">
                <a:alpha val="100000"/>
              </a:srgbClr>
            </a:solidFill>
            <a:prstDash val="solid"/>
            <a:miter/>
          </a:ln>
        </p:spPr>
        <p:txBody>
          <a:bodyPr anchor="ctr"/>
          <a:lstStyle/>
          <a:p>
            <a:pPr marL="0" lvl="0" indent="0" algn="ctr" defTabSz="914400" rtl="0" eaLnBrk="1" latinLnBrk="0" hangingPunct="1">
              <a:lnSpc>
                <a:spcPct val="100000"/>
              </a:lnSpc>
              <a:spcBef>
                <a:spcPct val="0"/>
              </a:spcBef>
              <a:spcAft>
                <a:spcPts val="0"/>
              </a:spcAft>
              <a:buNone/>
              <a:defRPr/>
            </a:pPr>
            <a:endParaRPr kumimoji="0" lang="ja-JP" altLang="en-US" sz="1800" b="0" i="0" u="none" strike="noStrike" kern="1200" cap="none" spc="0" normalizeH="0" baseline="0">
              <a:solidFill>
                <a:srgbClr val="FFFFFF"/>
              </a:solidFill>
              <a:latin typeface="Montserrat"/>
              <a:ea typeface="游ゴシック"/>
              <a:cs typeface="游ゴシック"/>
            </a:endParaRPr>
          </a:p>
        </p:txBody>
      </p:sp>
      <p:sp>
        <p:nvSpPr>
          <p:cNvPr id="6" name="テキスト ボックス 5"/>
          <p:cNvSpPr txBox="1"/>
          <p:nvPr/>
        </p:nvSpPr>
        <p:spPr>
          <a:xfrm>
            <a:off x="1305433" y="433326"/>
            <a:ext cx="6788727" cy="369332"/>
          </a:xfrm>
          <a:prstGeom prst="rect">
            <a:avLst/>
          </a:prstGeom>
          <a:noFill/>
        </p:spPr>
        <p:txBody>
          <a:bodyPr wrap="square">
            <a:spAutoFit/>
          </a:bodyPr>
          <a:lstStyle/>
          <a:p>
            <a:pPr lvl="0">
              <a:defRPr/>
            </a:pPr>
            <a:r>
              <a:rPr kumimoji="1" lang="ja-JP" altLang="en-US" sz="2400" b="1" u="sng" dirty="0"/>
              <a:t>自動配信システムの運用</a:t>
            </a:r>
          </a:p>
        </p:txBody>
      </p:sp>
      <p:pic>
        <p:nvPicPr>
          <p:cNvPr id="8" name="図 7"/>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928371" y="2432373"/>
            <a:ext cx="5167629" cy="2437754"/>
          </a:xfrm>
          <a:prstGeom prst="rect">
            <a:avLst/>
          </a:prstGeom>
          <a:effectLst>
            <a:outerShdw blurRad="76200" dist="76200" dir="2700000" algn="ctr" rotWithShape="0">
              <a:srgbClr val="000000">
                <a:alpha val="50000"/>
              </a:srgbClr>
            </a:outerShdw>
          </a:effectLst>
        </p:spPr>
      </p:pic>
      <p:pic>
        <p:nvPicPr>
          <p:cNvPr id="10" name="図 9"/>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368915" y="2483131"/>
            <a:ext cx="4999836" cy="2357109"/>
          </a:xfrm>
          <a:prstGeom prst="rect">
            <a:avLst/>
          </a:prstGeom>
          <a:effectLst>
            <a:outerShdw blurRad="76200" dist="76200" dir="2700000" algn="ctr" rotWithShape="0">
              <a:srgbClr val="000000">
                <a:alpha val="50000"/>
              </a:srgbClr>
            </a:outerShdw>
          </a:effectLst>
        </p:spPr>
      </p:pic>
      <p:sp>
        <p:nvSpPr>
          <p:cNvPr id="13" name="テキスト ボックス 12"/>
          <p:cNvSpPr txBox="1"/>
          <p:nvPr/>
        </p:nvSpPr>
        <p:spPr>
          <a:xfrm>
            <a:off x="4206875" y="5418665"/>
            <a:ext cx="3778250" cy="815608"/>
          </a:xfrm>
          <a:prstGeom prst="rect">
            <a:avLst/>
          </a:prstGeom>
        </p:spPr>
        <p:txBody>
          <a:bodyPr wrap="square">
            <a:spAutoFit/>
          </a:bodyPr>
          <a:lstStyle/>
          <a:p>
            <a:pPr lvl="0">
              <a:spcBef>
                <a:spcPct val="0"/>
              </a:spcBef>
              <a:buFontTx/>
              <a:buNone/>
              <a:defRPr/>
            </a:pPr>
            <a:r>
              <a:rPr lang="ja-JP" altLang="en-US" sz="1200" b="1" dirty="0">
                <a:latin typeface="Arial"/>
              </a:rPr>
              <a:t>配信先企業の追加</a:t>
            </a:r>
          </a:p>
          <a:p>
            <a:pPr lvl="0">
              <a:spcBef>
                <a:spcPct val="0"/>
              </a:spcBef>
              <a:buFontTx/>
              <a:buNone/>
              <a:defRPr/>
            </a:pPr>
            <a:r>
              <a:rPr lang="ja-JP" altLang="en-US" sz="1200" dirty="0">
                <a:latin typeface="Arial"/>
              </a:rPr>
              <a:t>技術者や案件の情報をSQLを用いて一斉に追加、更新、削除を行う。</a:t>
            </a:r>
          </a:p>
          <a:p>
            <a:pPr lvl="0">
              <a:spcBef>
                <a:spcPct val="0"/>
              </a:spcBef>
              <a:buFontTx/>
              <a:buNone/>
              <a:defRPr/>
            </a:pPr>
            <a:endParaRPr lang="ja-JP" altLang="en-US" sz="1100" dirty="0"/>
          </a:p>
        </p:txBody>
      </p:sp>
      <p:pic>
        <p:nvPicPr>
          <p:cNvPr id="19" name="図 18"/>
          <p:cNvPicPr>
            <a:picLocks noChangeAspect="1"/>
          </p:cNvPicPr>
          <p:nvPr/>
        </p:nvPicPr>
        <p:blipFill rotWithShape="1">
          <a:blip r:embed="rId4"/>
          <a:stretch>
            <a:fillRect/>
          </a:stretch>
        </p:blipFill>
        <p:spPr>
          <a:xfrm>
            <a:off x="8627276" y="319759"/>
            <a:ext cx="782620" cy="782620"/>
          </a:xfrm>
          <a:prstGeom prst="rect">
            <a:avLst/>
          </a:prstGeom>
        </p:spPr>
      </p:pic>
      <p:sp>
        <p:nvSpPr>
          <p:cNvPr id="20" name="テキスト ボックス 6"/>
          <p:cNvSpPr txBox="1"/>
          <p:nvPr/>
        </p:nvSpPr>
        <p:spPr>
          <a:xfrm>
            <a:off x="9999327" y="89945"/>
            <a:ext cx="1962728" cy="369332"/>
          </a:xfrm>
          <a:prstGeom prst="rect">
            <a:avLst/>
          </a:prstGeom>
          <a:noFill/>
        </p:spPr>
        <p:txBody>
          <a:bodyPr wrap="square">
            <a:spAutoFit/>
          </a:bodyPr>
          <a:lstStyle/>
          <a:p>
            <a:pPr marL="0" lvl="0" indent="0" algn="r" defTabSz="914400" rtl="0" eaLnBrk="1" latinLnBrk="0" hangingPunct="1">
              <a:lnSpc>
                <a:spcPct val="100000"/>
              </a:lnSpc>
              <a:spcBef>
                <a:spcPct val="0"/>
              </a:spcBef>
              <a:spcAft>
                <a:spcPts val="0"/>
              </a:spcAft>
              <a:buNone/>
              <a:defRPr/>
            </a:pPr>
            <a:endParaRPr kumimoji="1" lang="ja-JP" altLang="en-US" sz="1800" b="0" i="0" u="none" strike="noStrike" kern="1200" cap="none" spc="0" normalizeH="0" baseline="0">
              <a:solidFill>
                <a:srgbClr val="000000"/>
              </a:solidFill>
              <a:latin typeface="Montserrat"/>
              <a:ea typeface="游ゴシック"/>
              <a:cs typeface="游ゴシック"/>
            </a:endParaRPr>
          </a:p>
        </p:txBody>
      </p:sp>
      <p:sp>
        <p:nvSpPr>
          <p:cNvPr id="22" name="正方形/長方形 21"/>
          <p:cNvSpPr/>
          <p:nvPr/>
        </p:nvSpPr>
        <p:spPr>
          <a:xfrm>
            <a:off x="7614708" y="2995083"/>
            <a:ext cx="1894416" cy="45720"/>
          </a:xfrm>
          <a:prstGeom prst="rect">
            <a:avLst/>
          </a:prstGeom>
          <a:solidFill>
            <a:schemeClr val="dk1"/>
          </a:solidFill>
          <a:ln>
            <a:solidFill>
              <a:schemeClr val="dk1"/>
            </a:solidFill>
          </a:ln>
        </p:spPr>
        <p:style>
          <a:lnRef idx="2">
            <a:schemeClr val="accent1">
              <a:shade val="20000"/>
            </a:schemeClr>
          </a:lnRef>
          <a:fillRef idx="1">
            <a:schemeClr val="accent1"/>
          </a:fillRef>
          <a:effectRef idx="0">
            <a:schemeClr val="accent1"/>
          </a:effectRef>
          <a:fontRef idx="minor">
            <a:schemeClr val="lt1"/>
          </a:fontRef>
        </p:style>
        <p:txBody>
          <a:bodyPr anchor="ctr"/>
          <a:lstStyle/>
          <a:p>
            <a:pPr lvl="0" algn="ctr">
              <a:defRPr/>
            </a:pPr>
            <a:endParaRPr lang="ja-JP" altLang="en-US"/>
          </a:p>
        </p:txBody>
      </p:sp>
      <p:sp>
        <p:nvSpPr>
          <p:cNvPr id="23" name="正方形/長方形 22"/>
          <p:cNvSpPr/>
          <p:nvPr/>
        </p:nvSpPr>
        <p:spPr>
          <a:xfrm>
            <a:off x="7608357" y="3373755"/>
            <a:ext cx="1894416" cy="45720"/>
          </a:xfrm>
          <a:prstGeom prst="rect">
            <a:avLst/>
          </a:prstGeom>
          <a:solidFill>
            <a:srgbClr val="000000">
              <a:alpha val="100000"/>
            </a:srgbClr>
          </a:solidFill>
          <a:ln w="12700" cap="flat" cmpd="sng" algn="ctr">
            <a:solidFill>
              <a:srgbClr val="000000">
                <a:alpha val="100000"/>
              </a:srgbClr>
            </a:solidFill>
            <a:prstDash val="solid"/>
            <a:miter/>
          </a:ln>
        </p:spPr>
        <p:txBody>
          <a:bodyPr anchor="ctr"/>
          <a:lstStyle/>
          <a:p>
            <a:pPr marL="0" lvl="0" indent="0" algn="ctr" defTabSz="914400" rtl="0" eaLnBrk="1" latinLnBrk="0" hangingPunct="1">
              <a:lnSpc>
                <a:spcPct val="100000"/>
              </a:lnSpc>
              <a:spcBef>
                <a:spcPct val="0"/>
              </a:spcBef>
              <a:spcAft>
                <a:spcPts val="0"/>
              </a:spcAft>
              <a:buNone/>
              <a:defRPr/>
            </a:pPr>
            <a:endParaRPr kumimoji="0" lang="ja-JP" altLang="en-US" sz="1800" b="0" i="0" u="none" strike="noStrike" kern="1200" cap="none" spc="0" normalizeH="0" baseline="0">
              <a:solidFill>
                <a:srgbClr val="FFFFFF"/>
              </a:solidFill>
              <a:latin typeface="Montserrat"/>
              <a:ea typeface="游ゴシック"/>
              <a:cs typeface="游ゴシック"/>
            </a:endParaRPr>
          </a:p>
        </p:txBody>
      </p:sp>
      <p:sp>
        <p:nvSpPr>
          <p:cNvPr id="24" name="正方形/長方形 23"/>
          <p:cNvSpPr/>
          <p:nvPr/>
        </p:nvSpPr>
        <p:spPr>
          <a:xfrm>
            <a:off x="7614708" y="3179233"/>
            <a:ext cx="1894416" cy="45720"/>
          </a:xfrm>
          <a:prstGeom prst="rect">
            <a:avLst/>
          </a:prstGeom>
          <a:solidFill>
            <a:srgbClr val="000000">
              <a:alpha val="100000"/>
            </a:srgbClr>
          </a:solidFill>
          <a:ln w="12700" cap="flat" cmpd="sng" algn="ctr">
            <a:solidFill>
              <a:srgbClr val="000000">
                <a:alpha val="100000"/>
              </a:srgbClr>
            </a:solidFill>
            <a:prstDash val="solid"/>
            <a:miter/>
          </a:ln>
        </p:spPr>
        <p:txBody>
          <a:bodyPr anchor="ctr"/>
          <a:lstStyle/>
          <a:p>
            <a:pPr marL="0" lvl="0" indent="0" algn="ctr" defTabSz="914400" rtl="0" eaLnBrk="1" latinLnBrk="0" hangingPunct="1">
              <a:lnSpc>
                <a:spcPct val="100000"/>
              </a:lnSpc>
              <a:spcBef>
                <a:spcPct val="0"/>
              </a:spcBef>
              <a:spcAft>
                <a:spcPts val="0"/>
              </a:spcAft>
              <a:buNone/>
              <a:defRPr/>
            </a:pPr>
            <a:endParaRPr kumimoji="0" lang="ja-JP" altLang="en-US" sz="1800" b="0" i="0" u="none" strike="noStrike" kern="1200" cap="none" spc="0" normalizeH="0" baseline="0">
              <a:solidFill>
                <a:srgbClr val="FFFFFF"/>
              </a:solidFill>
              <a:latin typeface="Montserrat"/>
              <a:ea typeface="游ゴシック"/>
              <a:cs typeface="游ゴシック"/>
            </a:endParaRPr>
          </a:p>
        </p:txBody>
      </p:sp>
      <p:sp>
        <p:nvSpPr>
          <p:cNvPr id="25" name="正方形/長方形 24"/>
          <p:cNvSpPr/>
          <p:nvPr/>
        </p:nvSpPr>
        <p:spPr>
          <a:xfrm>
            <a:off x="7612591" y="3547321"/>
            <a:ext cx="1894416" cy="45720"/>
          </a:xfrm>
          <a:prstGeom prst="rect">
            <a:avLst/>
          </a:prstGeom>
          <a:solidFill>
            <a:srgbClr val="000000">
              <a:alpha val="100000"/>
            </a:srgbClr>
          </a:solidFill>
          <a:ln w="12700" cap="flat" cmpd="sng" algn="ctr">
            <a:solidFill>
              <a:srgbClr val="000000">
                <a:alpha val="100000"/>
              </a:srgbClr>
            </a:solidFill>
            <a:prstDash val="solid"/>
            <a:miter/>
          </a:ln>
        </p:spPr>
        <p:txBody>
          <a:bodyPr anchor="ctr"/>
          <a:lstStyle/>
          <a:p>
            <a:pPr marL="0" lvl="0" indent="0" algn="ctr" defTabSz="914400" rtl="0" eaLnBrk="1" latinLnBrk="0" hangingPunct="1">
              <a:lnSpc>
                <a:spcPct val="100000"/>
              </a:lnSpc>
              <a:spcBef>
                <a:spcPct val="0"/>
              </a:spcBef>
              <a:spcAft>
                <a:spcPts val="0"/>
              </a:spcAft>
              <a:buNone/>
              <a:defRPr/>
            </a:pPr>
            <a:endParaRPr kumimoji="0" lang="ja-JP" altLang="en-US" sz="1800" b="0" i="0" u="none" strike="noStrike" kern="1200" cap="none" spc="0" normalizeH="0" baseline="0">
              <a:solidFill>
                <a:srgbClr val="FFFFFF"/>
              </a:solidFill>
              <a:latin typeface="Montserrat"/>
              <a:ea typeface="游ゴシック"/>
              <a:cs typeface="游ゴシック"/>
            </a:endParaRPr>
          </a:p>
        </p:txBody>
      </p:sp>
      <p:pic>
        <p:nvPicPr>
          <p:cNvPr id="26" name="図 25"/>
          <p:cNvPicPr>
            <a:picLocks noChangeAspect="1"/>
          </p:cNvPicPr>
          <p:nvPr/>
        </p:nvPicPr>
        <p:blipFill rotWithShape="1">
          <a:blip r:embed="rId5"/>
          <a:srcRect/>
          <a:stretch>
            <a:fillRect/>
          </a:stretch>
        </p:blipFill>
        <p:spPr>
          <a:xfrm>
            <a:off x="7978786" y="422680"/>
            <a:ext cx="576779" cy="576779"/>
          </a:xfrm>
          <a:prstGeom prst="rect">
            <a:avLst/>
          </a:prstGeom>
        </p:spPr>
      </p:pic>
      <p:sp>
        <p:nvSpPr>
          <p:cNvPr id="27" name="正方形/長方形 26"/>
          <p:cNvSpPr/>
          <p:nvPr/>
        </p:nvSpPr>
        <p:spPr>
          <a:xfrm>
            <a:off x="1328208" y="3619499"/>
            <a:ext cx="1111250" cy="1164166"/>
          </a:xfrm>
          <a:prstGeom prst="rect">
            <a:avLst/>
          </a:prstGeom>
          <a:solidFill>
            <a:schemeClr val="dk1"/>
          </a:solidFill>
          <a:ln>
            <a:solidFill>
              <a:schemeClr val="dk1"/>
            </a:solidFill>
          </a:ln>
        </p:spPr>
        <p:style>
          <a:lnRef idx="2">
            <a:schemeClr val="accent1">
              <a:shade val="20000"/>
            </a:schemeClr>
          </a:lnRef>
          <a:fillRef idx="1">
            <a:schemeClr val="accent1"/>
          </a:fillRef>
          <a:effectRef idx="0">
            <a:schemeClr val="accent1"/>
          </a:effectRef>
          <a:fontRef idx="minor">
            <a:schemeClr val="lt1"/>
          </a:fontRef>
        </p:style>
        <p:txBody>
          <a:bodyPr anchor="ctr"/>
          <a:lstStyle/>
          <a:p>
            <a:pPr lvl="0" algn="ctr">
              <a:defRPr/>
            </a:pPr>
            <a:endParaRPr lang="ja-JP" altLang="en-US"/>
          </a:p>
        </p:txBody>
      </p:sp>
      <p:sp>
        <p:nvSpPr>
          <p:cNvPr id="28" name="正方形/長方形 27"/>
          <p:cNvSpPr/>
          <p:nvPr/>
        </p:nvSpPr>
        <p:spPr>
          <a:xfrm>
            <a:off x="3085041" y="3608916"/>
            <a:ext cx="1174749" cy="1185333"/>
          </a:xfrm>
          <a:prstGeom prst="rect">
            <a:avLst/>
          </a:prstGeom>
          <a:solidFill>
            <a:schemeClr val="dk1"/>
          </a:solidFill>
          <a:ln>
            <a:solidFill>
              <a:schemeClr val="dk1"/>
            </a:solidFill>
          </a:ln>
        </p:spPr>
        <p:style>
          <a:lnRef idx="2">
            <a:schemeClr val="accent1">
              <a:shade val="20000"/>
            </a:schemeClr>
          </a:lnRef>
          <a:fillRef idx="1">
            <a:schemeClr val="accent1"/>
          </a:fillRef>
          <a:effectRef idx="0">
            <a:schemeClr val="accent1"/>
          </a:effectRef>
          <a:fontRef idx="minor">
            <a:schemeClr val="lt1"/>
          </a:fontRef>
        </p:style>
        <p:txBody>
          <a:bodyPr anchor="ctr"/>
          <a:lstStyle/>
          <a:p>
            <a:pPr lvl="0" algn="ctr">
              <a:defRPr/>
            </a:pPr>
            <a:endParaRPr lang="ja-JP" altLang="en-US"/>
          </a:p>
        </p:txBody>
      </p:sp>
      <p:sp>
        <p:nvSpPr>
          <p:cNvPr id="29" name="テキスト ボックス 28"/>
          <p:cNvSpPr txBox="1"/>
          <p:nvPr/>
        </p:nvSpPr>
        <p:spPr>
          <a:xfrm>
            <a:off x="1508124" y="2169582"/>
            <a:ext cx="4894792" cy="364279"/>
          </a:xfrm>
          <a:prstGeom prst="rect">
            <a:avLst/>
          </a:prstGeom>
        </p:spPr>
        <p:txBody>
          <a:bodyPr wrap="square">
            <a:spAutoFit/>
          </a:bodyPr>
          <a:lstStyle/>
          <a:p>
            <a:pPr lvl="0">
              <a:defRPr/>
            </a:pPr>
            <a:r>
              <a:rPr lang="ja-JP" altLang="en-US" sz="1000"/>
              <a:t>現在配信している企業の情報を確認する画面</a:t>
            </a:r>
          </a:p>
        </p:txBody>
      </p:sp>
      <p:sp>
        <p:nvSpPr>
          <p:cNvPr id="30" name="テキスト ボックス 29"/>
          <p:cNvSpPr txBox="1"/>
          <p:nvPr/>
        </p:nvSpPr>
        <p:spPr>
          <a:xfrm>
            <a:off x="6571190" y="2152649"/>
            <a:ext cx="4894792" cy="364279"/>
          </a:xfrm>
          <a:prstGeom prst="rect">
            <a:avLst/>
          </a:prstGeom>
        </p:spPr>
        <p:txBody>
          <a:bodyPr wrap="square">
            <a:spAutoFit/>
          </a:bodyPr>
          <a:lstStyle/>
          <a:p>
            <a:pPr marL="0" lvl="0" indent="0" algn="l" defTabSz="914400" rtl="0" eaLnBrk="1" latinLnBrk="0" hangingPunct="1">
              <a:lnSpc>
                <a:spcPct val="100000"/>
              </a:lnSpc>
              <a:spcBef>
                <a:spcPct val="0"/>
              </a:spcBef>
              <a:spcAft>
                <a:spcPts val="0"/>
              </a:spcAft>
              <a:buNone/>
              <a:defRPr/>
            </a:pPr>
            <a:r>
              <a:rPr kumimoji="0" lang="ja-JP" altLang="en-US" sz="1000" b="0" i="0" u="none" strike="noStrike" kern="1200" cap="none" spc="0" normalizeH="0" baseline="0">
                <a:solidFill>
                  <a:srgbClr val="000000"/>
                </a:solidFill>
                <a:latin typeface="Montserrat"/>
                <a:ea typeface="游ゴシック"/>
                <a:cs typeface="游ゴシック"/>
              </a:rPr>
              <a:t>phpMyAdminでSQL文を打ち、変更を加える</a:t>
            </a:r>
          </a:p>
        </p:txBody>
      </p:sp>
      <p:pic>
        <p:nvPicPr>
          <p:cNvPr id="31" name="図 12"/>
          <p:cNvPicPr>
            <a:picLocks noChangeAspect="1"/>
          </p:cNvPicPr>
          <p:nvPr/>
        </p:nvPicPr>
        <p:blipFill rotWithShape="1">
          <a:blip r:embed="rId6"/>
          <a:stretch>
            <a:fillRect/>
          </a:stretch>
        </p:blipFill>
        <p:spPr>
          <a:xfrm>
            <a:off x="6647415" y="503580"/>
            <a:ext cx="414981" cy="414981"/>
          </a:xfrm>
          <a:prstGeom prst="rect">
            <a:avLst/>
          </a:prstGeom>
        </p:spPr>
      </p:pic>
      <p:sp>
        <p:nvSpPr>
          <p:cNvPr id="32" name="テキスト ボックス 31"/>
          <p:cNvSpPr txBox="1"/>
          <p:nvPr/>
        </p:nvSpPr>
        <p:spPr>
          <a:xfrm>
            <a:off x="7262365" y="491327"/>
            <a:ext cx="704685" cy="369332"/>
          </a:xfrm>
          <a:prstGeom prst="rect">
            <a:avLst/>
          </a:prstGeom>
        </p:spPr>
        <p:txBody>
          <a:bodyPr wrap="square">
            <a:spAutoFit/>
          </a:bodyPr>
          <a:lstStyle/>
          <a:p>
            <a:pPr lvl="0">
              <a:defRPr/>
            </a:pPr>
            <a:r>
              <a:rPr lang="ja-JP" altLang="en-US" b="1" dirty="0">
                <a:solidFill>
                  <a:srgbClr val="144E37"/>
                </a:solidFill>
                <a:effectLst>
                  <a:outerShdw blurRad="76200" dist="76200" dir="2700000" algn="ctr" rotWithShape="0">
                    <a:srgbClr val="000000">
                      <a:alpha val="50000"/>
                    </a:srgbClr>
                  </a:outerShdw>
                </a:effectLst>
              </a:rPr>
              <a:t>VBA</a:t>
            </a:r>
          </a:p>
        </p:txBody>
      </p:sp>
      <p:sp>
        <p:nvSpPr>
          <p:cNvPr id="33" name="矢印: 下 32"/>
          <p:cNvSpPr/>
          <p:nvPr/>
        </p:nvSpPr>
        <p:spPr>
          <a:xfrm>
            <a:off x="1243541" y="2074333"/>
            <a:ext cx="190500" cy="328083"/>
          </a:xfrm>
          <a:prstGeom prst="downArrow">
            <a:avLst>
              <a:gd name="adj1" fmla="val 50000"/>
              <a:gd name="adj2" fmla="val 50000"/>
            </a:avLst>
          </a:prstGeom>
          <a:solidFill>
            <a:schemeClr val="dk1"/>
          </a:solidFill>
        </p:spPr>
        <p:style>
          <a:lnRef idx="2">
            <a:schemeClr val="accent1">
              <a:shade val="20000"/>
            </a:schemeClr>
          </a:lnRef>
          <a:fillRef idx="1">
            <a:schemeClr val="accent1"/>
          </a:fillRef>
          <a:effectRef idx="0">
            <a:schemeClr val="accent1"/>
          </a:effectRef>
          <a:fontRef idx="minor">
            <a:schemeClr val="lt1"/>
          </a:fontRef>
        </p:style>
        <p:txBody>
          <a:bodyPr anchor="ctr"/>
          <a:lstStyle/>
          <a:p>
            <a:pPr lvl="0" algn="ctr">
              <a:defRPr/>
            </a:pPr>
            <a:endParaRPr lang="ja-JP" altLang="en-US"/>
          </a:p>
        </p:txBody>
      </p:sp>
      <p:sp>
        <p:nvSpPr>
          <p:cNvPr id="34" name="矢印: 下 33"/>
          <p:cNvSpPr/>
          <p:nvPr/>
        </p:nvSpPr>
        <p:spPr>
          <a:xfrm>
            <a:off x="6285441" y="2078566"/>
            <a:ext cx="190500" cy="328083"/>
          </a:xfrm>
          <a:prstGeom prst="downArrow">
            <a:avLst>
              <a:gd name="adj1" fmla="val 50000"/>
              <a:gd name="adj2" fmla="val 50000"/>
            </a:avLst>
          </a:prstGeom>
          <a:solidFill>
            <a:srgbClr val="000000">
              <a:alpha val="100000"/>
            </a:srgbClr>
          </a:solidFill>
          <a:ln w="12700" cap="flat" cmpd="sng" algn="ctr">
            <a:solidFill>
              <a:srgbClr val="002948">
                <a:alpha val="100000"/>
              </a:srgbClr>
            </a:solidFill>
            <a:prstDash val="solid"/>
            <a:miter/>
          </a:ln>
        </p:spPr>
        <p:txBody>
          <a:bodyPr anchor="ctr"/>
          <a:lstStyle/>
          <a:p>
            <a:pPr marL="0" lvl="0" indent="0" algn="ctr" defTabSz="914400" rtl="0" eaLnBrk="1" latinLnBrk="0" hangingPunct="1">
              <a:lnSpc>
                <a:spcPct val="100000"/>
              </a:lnSpc>
              <a:spcBef>
                <a:spcPct val="0"/>
              </a:spcBef>
              <a:spcAft>
                <a:spcPts val="0"/>
              </a:spcAft>
              <a:buNone/>
              <a:defRPr/>
            </a:pPr>
            <a:endParaRPr kumimoji="0" lang="ja-JP" altLang="en-US" sz="1800" b="0" i="0" u="none" strike="noStrike" kern="1200" cap="none" spc="0" normalizeH="0" baseline="0">
              <a:solidFill>
                <a:srgbClr val="FFFFFF"/>
              </a:solidFill>
              <a:latin typeface="Montserrat"/>
              <a:ea typeface="游ゴシック"/>
              <a:cs typeface="游ゴシック"/>
            </a:endParaRPr>
          </a:p>
        </p:txBody>
      </p:sp>
    </p:spTree>
  </p:cSld>
  <p:clrMapOvr>
    <a:masterClrMapping/>
  </p:clrMapOvr>
  <mc:AlternateContent xmlns:mc="http://schemas.openxmlformats.org/markup-compatibility/2006" xmlns:p14="http://schemas.microsoft.com/office/powerpoint/2010/main">
    <mc:Choice Requires="p14">
      <p:transition/>
    </mc:Choice>
    <mc:Fallback xmlns="" xmlns:c="http://schemas.openxmlformats.org/drawingml/2006/chart" xmlns:dgm="http://schemas.openxmlformats.org/drawingml/2006/diagram" xmlns:dsp="http://schemas.microsoft.com/office/drawing/2008/diagra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05433" y="433326"/>
            <a:ext cx="6788727" cy="461665"/>
          </a:xfrm>
          <a:prstGeom prst="rect">
            <a:avLst/>
          </a:prstGeom>
          <a:noFill/>
        </p:spPr>
        <p:txBody>
          <a:bodyPr wrap="square">
            <a:spAutoFit/>
          </a:bodyPr>
          <a:lstStyle/>
          <a:p>
            <a:pPr lvl="0">
              <a:defRPr/>
            </a:pPr>
            <a:r>
              <a:rPr kumimoji="1" lang="ja-JP" altLang="en-US" sz="2400" b="1" u="sng" dirty="0"/>
              <a:t>自動配信システムの</a:t>
            </a:r>
            <a:r>
              <a:rPr kumimoji="1" lang="ja-JP" altLang="en-US" sz="2400" b="1" u="sng" dirty="0" smtClean="0"/>
              <a:t>運用手順書の作成</a:t>
            </a:r>
            <a:endParaRPr kumimoji="1" lang="ja-JP" altLang="en-US" sz="2400" b="1" u="sng"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880" y="2336197"/>
            <a:ext cx="2880000" cy="1598022"/>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8139" y="2336197"/>
            <a:ext cx="2880000" cy="1650236"/>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1567" y="2326194"/>
            <a:ext cx="2880000" cy="1618028"/>
          </a:xfrm>
          <a:prstGeom prst="rect">
            <a:avLst/>
          </a:prstGeom>
        </p:spPr>
      </p:pic>
      <p:sp>
        <p:nvSpPr>
          <p:cNvPr id="6" name="正方形/長方形 5"/>
          <p:cNvSpPr/>
          <p:nvPr/>
        </p:nvSpPr>
        <p:spPr>
          <a:xfrm>
            <a:off x="1387617" y="4836043"/>
            <a:ext cx="4526494" cy="1003656"/>
          </a:xfrm>
          <a:prstGeom prst="rect">
            <a:avLst/>
          </a:prstGeom>
          <a:solidFill>
            <a:srgbClr val="DFE6F7">
              <a:alpha val="100000"/>
            </a:srgbClr>
          </a:solidFill>
          <a:ln w="12700" cap="flat" cmpd="sng" algn="ctr">
            <a:solidFill>
              <a:srgbClr val="FFFFFF">
                <a:alpha val="100000"/>
              </a:srgbClr>
            </a:solidFill>
            <a:prstDash val="solid"/>
            <a:miter/>
          </a:ln>
        </p:spPr>
        <p:txBody>
          <a:bodyPr anchor="ctr"/>
          <a:lstStyle/>
          <a:p>
            <a:pPr marL="0" lvl="0" indent="0" algn="ctr" defTabSz="914400" rtl="0" eaLnBrk="1" latinLnBrk="0" hangingPunct="1">
              <a:lnSpc>
                <a:spcPct val="100000"/>
              </a:lnSpc>
              <a:spcBef>
                <a:spcPct val="0"/>
              </a:spcBef>
              <a:spcAft>
                <a:spcPts val="0"/>
              </a:spcAft>
              <a:buNone/>
              <a:defRPr/>
            </a:pPr>
            <a:endParaRPr kumimoji="0" lang="ja-JP" altLang="en-US" sz="1800" b="0" i="0" u="none" strike="noStrike" kern="1200" cap="none" spc="0" normalizeH="0" baseline="0">
              <a:solidFill>
                <a:srgbClr val="FFFFFF"/>
              </a:solidFill>
              <a:latin typeface="Montserrat"/>
              <a:ea typeface="游ゴシック"/>
              <a:cs typeface="游ゴシック"/>
            </a:endParaRPr>
          </a:p>
        </p:txBody>
      </p:sp>
      <p:sp>
        <p:nvSpPr>
          <p:cNvPr id="7" name="テキスト ボックス 6"/>
          <p:cNvSpPr txBox="1"/>
          <p:nvPr/>
        </p:nvSpPr>
        <p:spPr>
          <a:xfrm>
            <a:off x="1358880" y="4932093"/>
            <a:ext cx="4624918" cy="923330"/>
          </a:xfrm>
          <a:prstGeom prst="rect">
            <a:avLst/>
          </a:prstGeom>
        </p:spPr>
        <p:txBody>
          <a:bodyPr wrap="square">
            <a:spAutoFit/>
          </a:bodyPr>
          <a:lstStyle/>
          <a:p>
            <a:pPr lvl="0">
              <a:defRPr/>
            </a:pPr>
            <a:r>
              <a:rPr lang="ja-JP" altLang="en-US" dirty="0" smtClean="0"/>
              <a:t>セットアップ、配信登録のやり方、配信システムへアクセスできないときの対処法などをまとめた手順書を作成</a:t>
            </a:r>
            <a:endParaRPr lang="ja-JP" altLang="en-US" dirty="0"/>
          </a:p>
        </p:txBody>
      </p:sp>
    </p:spTree>
    <p:extLst>
      <p:ext uri="{BB962C8B-B14F-4D97-AF65-F5344CB8AC3E}">
        <p14:creationId xmlns:p14="http://schemas.microsoft.com/office/powerpoint/2010/main" val="2479819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05433" y="433326"/>
            <a:ext cx="6788727" cy="461665"/>
          </a:xfrm>
          <a:prstGeom prst="rect">
            <a:avLst/>
          </a:prstGeom>
          <a:noFill/>
        </p:spPr>
        <p:txBody>
          <a:bodyPr wrap="square">
            <a:spAutoFit/>
          </a:bodyPr>
          <a:lstStyle/>
          <a:p>
            <a:pPr lvl="0">
              <a:defRPr/>
            </a:pPr>
            <a:r>
              <a:rPr kumimoji="1" lang="en-US" altLang="ja-JP" sz="2400" b="1" u="sng" dirty="0" smtClean="0"/>
              <a:t>3D</a:t>
            </a:r>
            <a:r>
              <a:rPr kumimoji="1" lang="ja-JP" altLang="en-US" sz="2400" b="1" u="sng" dirty="0" smtClean="0"/>
              <a:t>ゲームの開発①</a:t>
            </a:r>
            <a:endParaRPr kumimoji="1" lang="ja-JP" altLang="en-US" sz="2400" b="1" u="sng"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5433" y="2514600"/>
            <a:ext cx="5978120" cy="2432093"/>
          </a:xfrm>
          <a:prstGeom prst="rect">
            <a:avLst/>
          </a:prstGeom>
        </p:spPr>
      </p:pic>
      <p:sp>
        <p:nvSpPr>
          <p:cNvPr id="4" name="正方形/長方形 3"/>
          <p:cNvSpPr/>
          <p:nvPr/>
        </p:nvSpPr>
        <p:spPr>
          <a:xfrm>
            <a:off x="1305433" y="5364974"/>
            <a:ext cx="3746500" cy="1007251"/>
          </a:xfrm>
          <a:prstGeom prst="rect">
            <a:avLst/>
          </a:prstGeom>
          <a:solidFill>
            <a:srgbClr val="DFE6F7"/>
          </a:solidFill>
          <a:ln>
            <a:solidFill>
              <a:schemeClr val="lt1"/>
            </a:solidFill>
          </a:ln>
        </p:spPr>
        <p:style>
          <a:lnRef idx="2">
            <a:schemeClr val="accent1">
              <a:shade val="20000"/>
            </a:schemeClr>
          </a:lnRef>
          <a:fillRef idx="1">
            <a:schemeClr val="accent1"/>
          </a:fillRef>
          <a:effectRef idx="0">
            <a:schemeClr val="accent1"/>
          </a:effectRef>
          <a:fontRef idx="minor">
            <a:schemeClr val="lt1"/>
          </a:fontRef>
        </p:style>
        <p:txBody>
          <a:bodyPr anchor="ctr"/>
          <a:lstStyle/>
          <a:p>
            <a:pPr lvl="0" algn="ctr">
              <a:defRPr/>
            </a:pPr>
            <a:endParaRPr lang="ja-JP" altLang="en-US"/>
          </a:p>
        </p:txBody>
      </p:sp>
      <p:sp>
        <p:nvSpPr>
          <p:cNvPr id="5" name="テキスト ボックス 4"/>
          <p:cNvSpPr txBox="1"/>
          <p:nvPr/>
        </p:nvSpPr>
        <p:spPr>
          <a:xfrm>
            <a:off x="1379516" y="5427128"/>
            <a:ext cx="4064001" cy="830997"/>
          </a:xfrm>
          <a:prstGeom prst="rect">
            <a:avLst/>
          </a:prstGeom>
        </p:spPr>
        <p:txBody>
          <a:bodyPr wrap="square">
            <a:spAutoFit/>
          </a:bodyPr>
          <a:lstStyle/>
          <a:p>
            <a:pPr lvl="0">
              <a:defRPr/>
            </a:pPr>
            <a:r>
              <a:rPr lang="ja-JP" altLang="en-US" sz="1200" dirty="0">
                <a:effectLst>
                  <a:outerShdw blurRad="38100" dist="38100" dir="2700000" algn="tl">
                    <a:srgbClr val="C0C0C0"/>
                  </a:outerShdw>
                </a:effectLst>
              </a:rPr>
              <a:t>開発言語</a:t>
            </a:r>
            <a:r>
              <a:rPr lang="ja-JP" altLang="en-US" sz="1200" dirty="0" smtClean="0">
                <a:effectLst>
                  <a:outerShdw blurRad="38100" dist="38100" dir="2700000" algn="tl">
                    <a:srgbClr val="C0C0C0"/>
                  </a:outerShdw>
                </a:effectLst>
              </a:rPr>
              <a:t>：</a:t>
            </a:r>
            <a:r>
              <a:rPr lang="en-US" altLang="ja-JP" sz="1200" dirty="0" smtClean="0">
                <a:effectLst>
                  <a:outerShdw blurRad="38100" dist="38100" dir="2700000" algn="tl">
                    <a:srgbClr val="C0C0C0"/>
                  </a:outerShdw>
                </a:effectLst>
              </a:rPr>
              <a:t>C#</a:t>
            </a:r>
          </a:p>
          <a:p>
            <a:pPr lvl="0">
              <a:defRPr/>
            </a:pPr>
            <a:r>
              <a:rPr lang="ja-JP" altLang="en-US" sz="1200" dirty="0" smtClean="0">
                <a:effectLst>
                  <a:outerShdw blurRad="38100" dist="38100" dir="2700000" algn="tl">
                    <a:srgbClr val="C0C0C0"/>
                  </a:outerShdw>
                </a:effectLst>
              </a:rPr>
              <a:t>使用ツール</a:t>
            </a:r>
            <a:r>
              <a:rPr lang="ja-JP" altLang="en-US" sz="1200" dirty="0" smtClean="0"/>
              <a:t>：</a:t>
            </a:r>
            <a:r>
              <a:rPr lang="en-US" altLang="ja-JP" sz="1200" dirty="0"/>
              <a:t>Unity</a:t>
            </a:r>
            <a:r>
              <a:rPr lang="ja-JP" altLang="en-US" sz="1200" dirty="0"/>
              <a:t>・</a:t>
            </a:r>
            <a:r>
              <a:rPr lang="en-US" altLang="ja-JP" sz="1200" dirty="0"/>
              <a:t>Visual Studio</a:t>
            </a:r>
            <a:endParaRPr lang="en-US" altLang="ja-JP" sz="1200" dirty="0" smtClean="0">
              <a:effectLst>
                <a:outerShdw blurRad="38100" dist="38100" dir="2700000" algn="tl">
                  <a:srgbClr val="C0C0C0"/>
                </a:outerShdw>
              </a:effectLst>
            </a:endParaRPr>
          </a:p>
          <a:p>
            <a:pPr lvl="0">
              <a:defRPr/>
            </a:pPr>
            <a:r>
              <a:rPr lang="ja-JP" altLang="en-US" sz="1200" dirty="0" smtClean="0">
                <a:effectLst>
                  <a:outerShdw blurRad="38100" dist="38100" dir="2700000" algn="tl">
                    <a:srgbClr val="C0C0C0"/>
                  </a:outerShdw>
                </a:effectLst>
              </a:rPr>
              <a:t>担当：企画、詳細</a:t>
            </a:r>
            <a:r>
              <a:rPr lang="ja-JP" altLang="en-US" sz="1200" dirty="0">
                <a:effectLst>
                  <a:outerShdw blurRad="38100" dist="38100" dir="2700000" algn="tl">
                    <a:srgbClr val="C0C0C0"/>
                  </a:outerShdw>
                </a:effectLst>
              </a:rPr>
              <a:t>設計</a:t>
            </a:r>
            <a:r>
              <a:rPr lang="ja-JP" altLang="en-US" sz="1200" dirty="0" smtClean="0">
                <a:effectLst>
                  <a:outerShdw blurRad="38100" dist="38100" dir="2700000" algn="tl">
                    <a:srgbClr val="C0C0C0"/>
                  </a:outerShdw>
                </a:effectLst>
              </a:rPr>
              <a:t>、開発、デバック</a:t>
            </a:r>
            <a:r>
              <a:rPr lang="ja-JP" altLang="en-US" sz="1200" dirty="0"/>
              <a:t>　　</a:t>
            </a:r>
            <a:r>
              <a:rPr lang="ja-JP" altLang="en-US" sz="1200" dirty="0">
                <a:effectLst>
                  <a:outerShdw blurRad="38100" dist="38100" dir="2700000" algn="tl">
                    <a:srgbClr val="C0C0C0"/>
                  </a:outerShdw>
                </a:effectLst>
              </a:rPr>
              <a:t>　</a:t>
            </a:r>
          </a:p>
          <a:p>
            <a:pPr lvl="0">
              <a:defRPr/>
            </a:pPr>
            <a:r>
              <a:rPr lang="ja-JP" altLang="en-US" sz="1200" dirty="0">
                <a:effectLst>
                  <a:outerShdw blurRad="38100" dist="38100" dir="2700000" algn="tl">
                    <a:srgbClr val="C0C0C0"/>
                  </a:outerShdw>
                </a:effectLst>
              </a:rPr>
              <a:t>期間</a:t>
            </a:r>
            <a:r>
              <a:rPr lang="ja-JP" altLang="en-US" sz="1200" dirty="0" smtClean="0">
                <a:effectLst>
                  <a:outerShdw blurRad="38100" dist="38100" dir="2700000" algn="tl">
                    <a:srgbClr val="C0C0C0"/>
                  </a:outerShdw>
                </a:effectLst>
              </a:rPr>
              <a:t>：</a:t>
            </a:r>
            <a:r>
              <a:rPr lang="en-US" altLang="ja-JP" sz="1200" dirty="0" smtClean="0">
                <a:effectLst>
                  <a:outerShdw blurRad="38100" dist="38100" dir="2700000" algn="tl">
                    <a:srgbClr val="C0C0C0"/>
                  </a:outerShdw>
                </a:effectLst>
              </a:rPr>
              <a:t>12</a:t>
            </a:r>
            <a:r>
              <a:rPr lang="ja-JP" altLang="en-US" sz="1200" dirty="0" smtClean="0">
                <a:effectLst>
                  <a:outerShdw blurRad="38100" dist="38100" dir="2700000" algn="tl">
                    <a:srgbClr val="C0C0C0"/>
                  </a:outerShdw>
                </a:effectLst>
              </a:rPr>
              <a:t>ヶ月</a:t>
            </a:r>
            <a:endParaRPr lang="ja-JP" altLang="en-US" sz="1200" dirty="0"/>
          </a:p>
        </p:txBody>
      </p:sp>
      <p:sp>
        <p:nvSpPr>
          <p:cNvPr id="6" name="正方形/長方形 5"/>
          <p:cNvSpPr/>
          <p:nvPr/>
        </p:nvSpPr>
        <p:spPr>
          <a:xfrm>
            <a:off x="1305433" y="1262803"/>
            <a:ext cx="3746500" cy="804333"/>
          </a:xfrm>
          <a:prstGeom prst="rect">
            <a:avLst/>
          </a:prstGeom>
          <a:solidFill>
            <a:srgbClr val="DFE6F7">
              <a:alpha val="100000"/>
            </a:srgbClr>
          </a:solidFill>
          <a:ln w="12700" cap="flat" cmpd="sng" algn="ctr">
            <a:solidFill>
              <a:srgbClr val="FFFFFF">
                <a:alpha val="100000"/>
              </a:srgbClr>
            </a:solidFill>
            <a:prstDash val="solid"/>
            <a:miter/>
          </a:ln>
        </p:spPr>
        <p:txBody>
          <a:bodyPr anchor="ctr"/>
          <a:lstStyle/>
          <a:p>
            <a:pPr marL="0" lvl="0" indent="0" algn="ctr" defTabSz="914400" rtl="0" eaLnBrk="1" latinLnBrk="0" hangingPunct="1">
              <a:lnSpc>
                <a:spcPct val="100000"/>
              </a:lnSpc>
              <a:spcBef>
                <a:spcPct val="0"/>
              </a:spcBef>
              <a:spcAft>
                <a:spcPts val="0"/>
              </a:spcAft>
              <a:buNone/>
              <a:defRPr/>
            </a:pPr>
            <a:endParaRPr kumimoji="0" lang="ja-JP" altLang="en-US" sz="1800" b="0" i="0" u="none" strike="noStrike" kern="1200" cap="none" spc="0" normalizeH="0" baseline="0">
              <a:solidFill>
                <a:srgbClr val="FFFFFF"/>
              </a:solidFill>
              <a:latin typeface="Montserrat"/>
              <a:ea typeface="游ゴシック"/>
              <a:cs typeface="游ゴシック"/>
            </a:endParaRPr>
          </a:p>
        </p:txBody>
      </p:sp>
      <p:sp>
        <p:nvSpPr>
          <p:cNvPr id="7" name="テキスト ボックス 6"/>
          <p:cNvSpPr txBox="1"/>
          <p:nvPr/>
        </p:nvSpPr>
        <p:spPr>
          <a:xfrm>
            <a:off x="1379516" y="1273387"/>
            <a:ext cx="4624918" cy="646331"/>
          </a:xfrm>
          <a:prstGeom prst="rect">
            <a:avLst/>
          </a:prstGeom>
        </p:spPr>
        <p:txBody>
          <a:bodyPr wrap="square">
            <a:spAutoFit/>
          </a:bodyPr>
          <a:lstStyle/>
          <a:p>
            <a:pPr lvl="0">
              <a:defRPr/>
            </a:pPr>
            <a:r>
              <a:rPr lang="en-US" altLang="ja-JP" dirty="0" smtClean="0"/>
              <a:t>Unity</a:t>
            </a:r>
            <a:r>
              <a:rPr lang="ja-JP" altLang="en-US" dirty="0" smtClean="0"/>
              <a:t>を使用したヘリコプターを</a:t>
            </a:r>
            <a:endParaRPr lang="en-US" altLang="ja-JP" dirty="0" smtClean="0"/>
          </a:p>
          <a:p>
            <a:pPr lvl="0">
              <a:defRPr/>
            </a:pPr>
            <a:r>
              <a:rPr lang="ja-JP" altLang="en-US" dirty="0" smtClean="0"/>
              <a:t>操縦する</a:t>
            </a:r>
            <a:r>
              <a:rPr lang="en-US" altLang="ja-JP" dirty="0" smtClean="0"/>
              <a:t>3D</a:t>
            </a:r>
            <a:r>
              <a:rPr lang="ja-JP" altLang="en-US" dirty="0" smtClean="0"/>
              <a:t>ゲーム</a:t>
            </a:r>
            <a:endParaRPr lang="ja-JP" altLang="en-US" dirty="0"/>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66" y="430734"/>
            <a:ext cx="360000" cy="360000"/>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7803" y="415410"/>
            <a:ext cx="360000" cy="360000"/>
          </a:xfrm>
          <a:prstGeom prst="rect">
            <a:avLst/>
          </a:prstGeom>
        </p:spPr>
      </p:pic>
    </p:spTree>
    <p:extLst>
      <p:ext uri="{BB962C8B-B14F-4D97-AF65-F5344CB8AC3E}">
        <p14:creationId xmlns:p14="http://schemas.microsoft.com/office/powerpoint/2010/main" val="2345484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05433" y="433326"/>
            <a:ext cx="6788727" cy="461665"/>
          </a:xfrm>
          <a:prstGeom prst="rect">
            <a:avLst/>
          </a:prstGeom>
          <a:noFill/>
        </p:spPr>
        <p:txBody>
          <a:bodyPr wrap="square">
            <a:spAutoFit/>
          </a:bodyPr>
          <a:lstStyle/>
          <a:p>
            <a:pPr lvl="0">
              <a:defRPr/>
            </a:pPr>
            <a:r>
              <a:rPr kumimoji="1" lang="en-US" altLang="ja-JP" sz="2400" b="1" u="sng" dirty="0" smtClean="0"/>
              <a:t>3D</a:t>
            </a:r>
            <a:r>
              <a:rPr kumimoji="1" lang="ja-JP" altLang="en-US" sz="2400" b="1" u="sng" dirty="0" smtClean="0"/>
              <a:t>ゲームの開発②</a:t>
            </a:r>
            <a:endParaRPr kumimoji="1" lang="ja-JP" altLang="en-US" sz="2400" b="1" u="sng"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5433" y="2006565"/>
            <a:ext cx="8444322" cy="2727359"/>
          </a:xfrm>
          <a:prstGeom prst="rect">
            <a:avLst/>
          </a:prstGeom>
        </p:spPr>
      </p:pic>
      <p:sp>
        <p:nvSpPr>
          <p:cNvPr id="4" name="正方形/長方形 3"/>
          <p:cNvSpPr/>
          <p:nvPr/>
        </p:nvSpPr>
        <p:spPr>
          <a:xfrm>
            <a:off x="1305433" y="1102897"/>
            <a:ext cx="3746500" cy="804333"/>
          </a:xfrm>
          <a:prstGeom prst="rect">
            <a:avLst/>
          </a:prstGeom>
          <a:solidFill>
            <a:srgbClr val="DFE6F7">
              <a:alpha val="100000"/>
            </a:srgbClr>
          </a:solidFill>
          <a:ln w="12700" cap="flat" cmpd="sng" algn="ctr">
            <a:solidFill>
              <a:srgbClr val="FFFFFF">
                <a:alpha val="100000"/>
              </a:srgbClr>
            </a:solidFill>
            <a:prstDash val="solid"/>
            <a:miter/>
          </a:ln>
        </p:spPr>
        <p:txBody>
          <a:bodyPr anchor="ctr"/>
          <a:lstStyle/>
          <a:p>
            <a:pPr marL="0" lvl="0" indent="0" algn="ctr" defTabSz="914400" rtl="0" eaLnBrk="1" latinLnBrk="0" hangingPunct="1">
              <a:lnSpc>
                <a:spcPct val="100000"/>
              </a:lnSpc>
              <a:spcBef>
                <a:spcPct val="0"/>
              </a:spcBef>
              <a:spcAft>
                <a:spcPts val="0"/>
              </a:spcAft>
              <a:buNone/>
              <a:defRPr/>
            </a:pPr>
            <a:endParaRPr kumimoji="0" lang="ja-JP" altLang="en-US" sz="1800" b="0" i="0" u="none" strike="noStrike" kern="1200" cap="none" spc="0" normalizeH="0" baseline="0">
              <a:solidFill>
                <a:srgbClr val="FFFFFF"/>
              </a:solidFill>
              <a:latin typeface="Montserrat"/>
              <a:ea typeface="游ゴシック"/>
              <a:cs typeface="游ゴシック"/>
            </a:endParaRPr>
          </a:p>
        </p:txBody>
      </p:sp>
      <p:sp>
        <p:nvSpPr>
          <p:cNvPr id="5" name="テキスト ボックス 4"/>
          <p:cNvSpPr txBox="1"/>
          <p:nvPr/>
        </p:nvSpPr>
        <p:spPr>
          <a:xfrm>
            <a:off x="1379516" y="1113481"/>
            <a:ext cx="4624918" cy="646331"/>
          </a:xfrm>
          <a:prstGeom prst="rect">
            <a:avLst/>
          </a:prstGeom>
        </p:spPr>
        <p:txBody>
          <a:bodyPr wrap="square">
            <a:spAutoFit/>
          </a:bodyPr>
          <a:lstStyle/>
          <a:p>
            <a:pPr lvl="0">
              <a:defRPr/>
            </a:pPr>
            <a:r>
              <a:rPr lang="en-US" altLang="ja-JP" dirty="0" smtClean="0"/>
              <a:t>Unity</a:t>
            </a:r>
            <a:r>
              <a:rPr lang="ja-JP" altLang="en-US" dirty="0" smtClean="0"/>
              <a:t>を使用した車を操作して</a:t>
            </a:r>
            <a:endParaRPr lang="en-US" altLang="ja-JP" dirty="0" smtClean="0"/>
          </a:p>
          <a:p>
            <a:pPr lvl="0">
              <a:defRPr/>
            </a:pPr>
            <a:r>
              <a:rPr lang="en-US" altLang="ja-JP" dirty="0" smtClean="0"/>
              <a:t>CPU</a:t>
            </a:r>
            <a:r>
              <a:rPr lang="ja-JP" altLang="en-US" dirty="0" smtClean="0"/>
              <a:t>と競うレースゲーム</a:t>
            </a:r>
            <a:endParaRPr lang="ja-JP" altLang="en-US"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66" y="430734"/>
            <a:ext cx="360000" cy="360000"/>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7803" y="415410"/>
            <a:ext cx="360000" cy="360000"/>
          </a:xfrm>
          <a:prstGeom prst="rect">
            <a:avLst/>
          </a:prstGeom>
        </p:spPr>
      </p:pic>
      <p:sp>
        <p:nvSpPr>
          <p:cNvPr id="8" name="正方形/長方形 7"/>
          <p:cNvSpPr/>
          <p:nvPr/>
        </p:nvSpPr>
        <p:spPr>
          <a:xfrm>
            <a:off x="1305433" y="5364974"/>
            <a:ext cx="3746500" cy="893151"/>
          </a:xfrm>
          <a:prstGeom prst="rect">
            <a:avLst/>
          </a:prstGeom>
          <a:solidFill>
            <a:srgbClr val="DFE6F7"/>
          </a:solidFill>
          <a:ln>
            <a:solidFill>
              <a:schemeClr val="lt1"/>
            </a:solidFill>
          </a:ln>
        </p:spPr>
        <p:style>
          <a:lnRef idx="2">
            <a:schemeClr val="accent1">
              <a:shade val="20000"/>
            </a:schemeClr>
          </a:lnRef>
          <a:fillRef idx="1">
            <a:schemeClr val="accent1"/>
          </a:fillRef>
          <a:effectRef idx="0">
            <a:schemeClr val="accent1"/>
          </a:effectRef>
          <a:fontRef idx="minor">
            <a:schemeClr val="lt1"/>
          </a:fontRef>
        </p:style>
        <p:txBody>
          <a:bodyPr anchor="ctr"/>
          <a:lstStyle/>
          <a:p>
            <a:pPr lvl="0" algn="ctr">
              <a:defRPr/>
            </a:pPr>
            <a:endParaRPr lang="ja-JP" altLang="en-US"/>
          </a:p>
        </p:txBody>
      </p:sp>
      <p:sp>
        <p:nvSpPr>
          <p:cNvPr id="9" name="テキスト ボックス 8"/>
          <p:cNvSpPr txBox="1"/>
          <p:nvPr/>
        </p:nvSpPr>
        <p:spPr>
          <a:xfrm>
            <a:off x="1379516" y="5427128"/>
            <a:ext cx="4064001" cy="830997"/>
          </a:xfrm>
          <a:prstGeom prst="rect">
            <a:avLst/>
          </a:prstGeom>
        </p:spPr>
        <p:txBody>
          <a:bodyPr wrap="square">
            <a:spAutoFit/>
          </a:bodyPr>
          <a:lstStyle/>
          <a:p>
            <a:pPr lvl="0">
              <a:defRPr/>
            </a:pPr>
            <a:r>
              <a:rPr lang="ja-JP" altLang="en-US" sz="1200" dirty="0">
                <a:effectLst>
                  <a:outerShdw blurRad="38100" dist="38100" dir="2700000" algn="tl">
                    <a:srgbClr val="C0C0C0"/>
                  </a:outerShdw>
                </a:effectLst>
              </a:rPr>
              <a:t>開発言語</a:t>
            </a:r>
            <a:r>
              <a:rPr lang="ja-JP" altLang="en-US" sz="1200" dirty="0" smtClean="0">
                <a:effectLst>
                  <a:outerShdw blurRad="38100" dist="38100" dir="2700000" algn="tl">
                    <a:srgbClr val="C0C0C0"/>
                  </a:outerShdw>
                </a:effectLst>
              </a:rPr>
              <a:t>：</a:t>
            </a:r>
            <a:r>
              <a:rPr lang="en-US" altLang="ja-JP" sz="1200" dirty="0" smtClean="0">
                <a:effectLst>
                  <a:outerShdw blurRad="38100" dist="38100" dir="2700000" algn="tl">
                    <a:srgbClr val="C0C0C0"/>
                  </a:outerShdw>
                </a:effectLst>
              </a:rPr>
              <a:t>C#</a:t>
            </a:r>
          </a:p>
          <a:p>
            <a:pPr lvl="0">
              <a:defRPr/>
            </a:pPr>
            <a:r>
              <a:rPr lang="ja-JP" altLang="en-US" sz="1200" dirty="0" smtClean="0">
                <a:effectLst>
                  <a:outerShdw blurRad="38100" dist="38100" dir="2700000" algn="tl">
                    <a:srgbClr val="C0C0C0"/>
                  </a:outerShdw>
                </a:effectLst>
              </a:rPr>
              <a:t>使用ツール</a:t>
            </a:r>
            <a:r>
              <a:rPr lang="ja-JP" altLang="en-US" sz="1200" dirty="0" smtClean="0"/>
              <a:t>：</a:t>
            </a:r>
            <a:r>
              <a:rPr lang="en-US" altLang="ja-JP" sz="1200" dirty="0"/>
              <a:t>Unity</a:t>
            </a:r>
            <a:r>
              <a:rPr lang="ja-JP" altLang="en-US" sz="1200" dirty="0"/>
              <a:t>・</a:t>
            </a:r>
            <a:r>
              <a:rPr lang="en-US" altLang="ja-JP" sz="1200" dirty="0"/>
              <a:t>Visual Studio</a:t>
            </a:r>
            <a:endParaRPr lang="en-US" altLang="ja-JP" sz="1200" dirty="0" smtClean="0">
              <a:effectLst>
                <a:outerShdw blurRad="38100" dist="38100" dir="2700000" algn="tl">
                  <a:srgbClr val="C0C0C0"/>
                </a:outerShdw>
              </a:effectLst>
            </a:endParaRPr>
          </a:p>
          <a:p>
            <a:pPr lvl="0">
              <a:defRPr/>
            </a:pPr>
            <a:r>
              <a:rPr lang="ja-JP" altLang="en-US" sz="1200" dirty="0" smtClean="0">
                <a:effectLst>
                  <a:outerShdw blurRad="38100" dist="38100" dir="2700000" algn="tl">
                    <a:srgbClr val="C0C0C0"/>
                  </a:outerShdw>
                </a:effectLst>
              </a:rPr>
              <a:t>担当：企画、詳細</a:t>
            </a:r>
            <a:r>
              <a:rPr lang="ja-JP" altLang="en-US" sz="1200" dirty="0">
                <a:effectLst>
                  <a:outerShdw blurRad="38100" dist="38100" dir="2700000" algn="tl">
                    <a:srgbClr val="C0C0C0"/>
                  </a:outerShdw>
                </a:effectLst>
              </a:rPr>
              <a:t>設計</a:t>
            </a:r>
            <a:r>
              <a:rPr lang="ja-JP" altLang="en-US" sz="1200" dirty="0" smtClean="0">
                <a:effectLst>
                  <a:outerShdw blurRad="38100" dist="38100" dir="2700000" algn="tl">
                    <a:srgbClr val="C0C0C0"/>
                  </a:outerShdw>
                </a:effectLst>
              </a:rPr>
              <a:t>、開発、デバック</a:t>
            </a:r>
            <a:r>
              <a:rPr lang="ja-JP" altLang="en-US" sz="1200" dirty="0"/>
              <a:t>　　</a:t>
            </a:r>
            <a:r>
              <a:rPr lang="ja-JP" altLang="en-US" sz="1200" dirty="0">
                <a:effectLst>
                  <a:outerShdw blurRad="38100" dist="38100" dir="2700000" algn="tl">
                    <a:srgbClr val="C0C0C0"/>
                  </a:outerShdw>
                </a:effectLst>
              </a:rPr>
              <a:t>　</a:t>
            </a:r>
          </a:p>
          <a:p>
            <a:pPr lvl="0">
              <a:defRPr/>
            </a:pPr>
            <a:r>
              <a:rPr lang="ja-JP" altLang="en-US" sz="1200" dirty="0">
                <a:effectLst>
                  <a:outerShdw blurRad="38100" dist="38100" dir="2700000" algn="tl">
                    <a:srgbClr val="C0C0C0"/>
                  </a:outerShdw>
                </a:effectLst>
              </a:rPr>
              <a:t>期間</a:t>
            </a:r>
            <a:r>
              <a:rPr lang="ja-JP" altLang="en-US" sz="1200" dirty="0" smtClean="0">
                <a:effectLst>
                  <a:outerShdw blurRad="38100" dist="38100" dir="2700000" algn="tl">
                    <a:srgbClr val="C0C0C0"/>
                  </a:outerShdw>
                </a:effectLst>
              </a:rPr>
              <a:t>：</a:t>
            </a:r>
            <a:r>
              <a:rPr lang="en-US" altLang="ja-JP" sz="1200" dirty="0" smtClean="0">
                <a:effectLst>
                  <a:outerShdw blurRad="38100" dist="38100" dir="2700000" algn="tl">
                    <a:srgbClr val="C0C0C0"/>
                  </a:outerShdw>
                </a:effectLst>
              </a:rPr>
              <a:t>12</a:t>
            </a:r>
            <a:r>
              <a:rPr lang="ja-JP" altLang="en-US" sz="1200" dirty="0" smtClean="0">
                <a:effectLst>
                  <a:outerShdw blurRad="38100" dist="38100" dir="2700000" algn="tl">
                    <a:srgbClr val="C0C0C0"/>
                  </a:outerShdw>
                </a:effectLst>
              </a:rPr>
              <a:t>ヶ月</a:t>
            </a:r>
            <a:endParaRPr lang="ja-JP" altLang="en-US" sz="1200" dirty="0"/>
          </a:p>
        </p:txBody>
      </p:sp>
    </p:spTree>
    <p:extLst>
      <p:ext uri="{BB962C8B-B14F-4D97-AF65-F5344CB8AC3E}">
        <p14:creationId xmlns:p14="http://schemas.microsoft.com/office/powerpoint/2010/main" val="4048148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05433" y="433326"/>
            <a:ext cx="6788727" cy="461665"/>
          </a:xfrm>
          <a:prstGeom prst="rect">
            <a:avLst/>
          </a:prstGeom>
          <a:noFill/>
        </p:spPr>
        <p:txBody>
          <a:bodyPr wrap="square">
            <a:spAutoFit/>
          </a:bodyPr>
          <a:lstStyle/>
          <a:p>
            <a:pPr lvl="0">
              <a:defRPr/>
            </a:pPr>
            <a:r>
              <a:rPr kumimoji="1" lang="en-US" altLang="ja-JP" sz="2400" b="1" u="sng" dirty="0" smtClean="0"/>
              <a:t>Visual Studio</a:t>
            </a:r>
            <a:r>
              <a:rPr kumimoji="1" lang="ja-JP" altLang="en-US" sz="2400" b="1" u="sng" dirty="0" smtClean="0"/>
              <a:t>を使用しコードを記述</a:t>
            </a:r>
            <a:endParaRPr kumimoji="1" lang="ja-JP" altLang="en-US" sz="2400" b="1" u="sng"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5433" y="1011430"/>
            <a:ext cx="5492932" cy="2665751"/>
          </a:xfrm>
          <a:prstGeom prst="rect">
            <a:avLst/>
          </a:prstGeom>
        </p:spPr>
      </p:pic>
      <p:sp>
        <p:nvSpPr>
          <p:cNvPr id="4" name="正方形/長方形 3"/>
          <p:cNvSpPr/>
          <p:nvPr/>
        </p:nvSpPr>
        <p:spPr>
          <a:xfrm>
            <a:off x="7348424" y="1994617"/>
            <a:ext cx="1702811" cy="514370"/>
          </a:xfrm>
          <a:prstGeom prst="rect">
            <a:avLst/>
          </a:prstGeom>
          <a:solidFill>
            <a:srgbClr val="DFE6F7">
              <a:alpha val="100000"/>
            </a:srgbClr>
          </a:solidFill>
          <a:ln w="12700" cap="flat" cmpd="sng" algn="ctr">
            <a:solidFill>
              <a:srgbClr val="FFFFFF">
                <a:alpha val="100000"/>
              </a:srgbClr>
            </a:solidFill>
            <a:prstDash val="solid"/>
            <a:miter/>
          </a:ln>
        </p:spPr>
        <p:txBody>
          <a:bodyPr anchor="ctr"/>
          <a:lstStyle/>
          <a:p>
            <a:pPr marL="0" lvl="0" indent="0" algn="ctr" defTabSz="914400" rtl="0" eaLnBrk="1" latinLnBrk="0" hangingPunct="1">
              <a:lnSpc>
                <a:spcPct val="100000"/>
              </a:lnSpc>
              <a:spcBef>
                <a:spcPct val="0"/>
              </a:spcBef>
              <a:spcAft>
                <a:spcPts val="0"/>
              </a:spcAft>
              <a:buNone/>
              <a:defRPr/>
            </a:pPr>
            <a:endParaRPr kumimoji="0" lang="ja-JP" altLang="en-US" sz="1800" b="0" i="0" u="none" strike="noStrike" kern="1200" cap="none" spc="0" normalizeH="0" baseline="0">
              <a:solidFill>
                <a:srgbClr val="FFFFFF"/>
              </a:solidFill>
              <a:latin typeface="Montserrat"/>
              <a:ea typeface="游ゴシック"/>
              <a:cs typeface="游ゴシック"/>
            </a:endParaRPr>
          </a:p>
        </p:txBody>
      </p:sp>
      <p:sp>
        <p:nvSpPr>
          <p:cNvPr id="5" name="テキスト ボックス 4"/>
          <p:cNvSpPr txBox="1"/>
          <p:nvPr/>
        </p:nvSpPr>
        <p:spPr>
          <a:xfrm>
            <a:off x="7422507" y="2067136"/>
            <a:ext cx="4624918" cy="369332"/>
          </a:xfrm>
          <a:prstGeom prst="rect">
            <a:avLst/>
          </a:prstGeom>
        </p:spPr>
        <p:txBody>
          <a:bodyPr wrap="square">
            <a:spAutoFit/>
          </a:bodyPr>
          <a:lstStyle/>
          <a:p>
            <a:pPr lvl="0">
              <a:defRPr/>
            </a:pPr>
            <a:r>
              <a:rPr lang="ja-JP" altLang="en-US" dirty="0" smtClean="0"/>
              <a:t>タイヤの設定</a:t>
            </a:r>
            <a:endParaRPr lang="ja-JP" altLang="en-US"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5433" y="3783199"/>
            <a:ext cx="5148376" cy="2953524"/>
          </a:xfrm>
          <a:prstGeom prst="rect">
            <a:avLst/>
          </a:prstGeom>
        </p:spPr>
      </p:pic>
      <p:sp>
        <p:nvSpPr>
          <p:cNvPr id="7" name="正方形/長方形 6"/>
          <p:cNvSpPr/>
          <p:nvPr/>
        </p:nvSpPr>
        <p:spPr>
          <a:xfrm>
            <a:off x="7023746" y="5002776"/>
            <a:ext cx="2531071" cy="514370"/>
          </a:xfrm>
          <a:prstGeom prst="rect">
            <a:avLst/>
          </a:prstGeom>
          <a:solidFill>
            <a:srgbClr val="DFE6F7">
              <a:alpha val="100000"/>
            </a:srgbClr>
          </a:solidFill>
          <a:ln w="12700" cap="flat" cmpd="sng" algn="ctr">
            <a:solidFill>
              <a:srgbClr val="FFFFFF">
                <a:alpha val="100000"/>
              </a:srgbClr>
            </a:solidFill>
            <a:prstDash val="solid"/>
            <a:miter/>
          </a:ln>
        </p:spPr>
        <p:txBody>
          <a:bodyPr anchor="ctr"/>
          <a:lstStyle/>
          <a:p>
            <a:pPr marL="0" lvl="0" indent="0" algn="ctr" defTabSz="914400" rtl="0" eaLnBrk="1" latinLnBrk="0" hangingPunct="1">
              <a:lnSpc>
                <a:spcPct val="100000"/>
              </a:lnSpc>
              <a:spcBef>
                <a:spcPct val="0"/>
              </a:spcBef>
              <a:spcAft>
                <a:spcPts val="0"/>
              </a:spcAft>
              <a:buNone/>
              <a:defRPr/>
            </a:pPr>
            <a:endParaRPr kumimoji="0" lang="ja-JP" altLang="en-US" sz="1800" b="0" i="0" u="none" strike="noStrike" kern="1200" cap="none" spc="0" normalizeH="0" baseline="0">
              <a:solidFill>
                <a:srgbClr val="FFFFFF"/>
              </a:solidFill>
              <a:latin typeface="Montserrat"/>
              <a:ea typeface="游ゴシック"/>
              <a:cs typeface="游ゴシック"/>
            </a:endParaRPr>
          </a:p>
        </p:txBody>
      </p:sp>
      <p:sp>
        <p:nvSpPr>
          <p:cNvPr id="8" name="テキスト ボックス 7"/>
          <p:cNvSpPr txBox="1"/>
          <p:nvPr/>
        </p:nvSpPr>
        <p:spPr>
          <a:xfrm>
            <a:off x="7097829" y="5075295"/>
            <a:ext cx="4624918" cy="369332"/>
          </a:xfrm>
          <a:prstGeom prst="rect">
            <a:avLst/>
          </a:prstGeom>
        </p:spPr>
        <p:txBody>
          <a:bodyPr wrap="square">
            <a:spAutoFit/>
          </a:bodyPr>
          <a:lstStyle/>
          <a:p>
            <a:pPr lvl="0">
              <a:defRPr/>
            </a:pPr>
            <a:r>
              <a:rPr lang="en-US" altLang="ja-JP" dirty="0" smtClean="0"/>
              <a:t>CPU</a:t>
            </a:r>
            <a:r>
              <a:rPr lang="ja-JP" altLang="en-US" dirty="0" smtClean="0"/>
              <a:t>の自動操縦の処理</a:t>
            </a:r>
            <a:endParaRPr lang="ja-JP" altLang="en-US" dirty="0"/>
          </a:p>
        </p:txBody>
      </p:sp>
    </p:spTree>
    <p:extLst>
      <p:ext uri="{BB962C8B-B14F-4D97-AF65-F5344CB8AC3E}">
        <p14:creationId xmlns:p14="http://schemas.microsoft.com/office/powerpoint/2010/main" val="680206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5434" y="1156061"/>
            <a:ext cx="7109696" cy="2743583"/>
          </a:xfrm>
          <a:prstGeom prst="rect">
            <a:avLst/>
          </a:prstGeom>
        </p:spPr>
      </p:pic>
      <p:sp>
        <p:nvSpPr>
          <p:cNvPr id="5" name="テキスト ボックス 4"/>
          <p:cNvSpPr txBox="1"/>
          <p:nvPr/>
        </p:nvSpPr>
        <p:spPr>
          <a:xfrm>
            <a:off x="1305433" y="433326"/>
            <a:ext cx="6788727" cy="461665"/>
          </a:xfrm>
          <a:prstGeom prst="rect">
            <a:avLst/>
          </a:prstGeom>
          <a:noFill/>
        </p:spPr>
        <p:txBody>
          <a:bodyPr wrap="square">
            <a:spAutoFit/>
          </a:bodyPr>
          <a:lstStyle/>
          <a:p>
            <a:pPr lvl="0">
              <a:defRPr/>
            </a:pPr>
            <a:r>
              <a:rPr kumimoji="1" lang="en-US" altLang="ja-JP" sz="2400" b="1" u="sng" dirty="0" smtClean="0"/>
              <a:t>Visual Studio</a:t>
            </a:r>
            <a:r>
              <a:rPr kumimoji="1" lang="ja-JP" altLang="en-US" sz="2400" b="1" u="sng" dirty="0" smtClean="0"/>
              <a:t>を使用しコードを記述</a:t>
            </a:r>
            <a:endParaRPr kumimoji="1" lang="ja-JP" altLang="en-US" sz="2400" b="1" u="sng" dirty="0"/>
          </a:p>
        </p:txBody>
      </p:sp>
      <p:sp>
        <p:nvSpPr>
          <p:cNvPr id="6" name="正方形/長方形 5"/>
          <p:cNvSpPr/>
          <p:nvPr/>
        </p:nvSpPr>
        <p:spPr>
          <a:xfrm>
            <a:off x="8541121" y="1925126"/>
            <a:ext cx="2497940" cy="995849"/>
          </a:xfrm>
          <a:prstGeom prst="rect">
            <a:avLst/>
          </a:prstGeom>
          <a:solidFill>
            <a:srgbClr val="DFE6F7">
              <a:alpha val="100000"/>
            </a:srgbClr>
          </a:solidFill>
          <a:ln w="12700" cap="flat" cmpd="sng" algn="ctr">
            <a:solidFill>
              <a:srgbClr val="FFFFFF">
                <a:alpha val="100000"/>
              </a:srgbClr>
            </a:solidFill>
            <a:prstDash val="solid"/>
            <a:miter/>
          </a:ln>
        </p:spPr>
        <p:txBody>
          <a:bodyPr anchor="ctr"/>
          <a:lstStyle/>
          <a:p>
            <a:pPr marL="0" lvl="0" indent="0" algn="ctr" defTabSz="914400" rtl="0" eaLnBrk="1" latinLnBrk="0" hangingPunct="1">
              <a:lnSpc>
                <a:spcPct val="100000"/>
              </a:lnSpc>
              <a:spcBef>
                <a:spcPct val="0"/>
              </a:spcBef>
              <a:spcAft>
                <a:spcPts val="0"/>
              </a:spcAft>
              <a:buNone/>
              <a:defRPr/>
            </a:pPr>
            <a:endParaRPr kumimoji="0" lang="ja-JP" altLang="en-US" sz="1800" b="0" i="0" u="none" strike="noStrike" kern="1200" cap="none" spc="0" normalizeH="0" baseline="0">
              <a:solidFill>
                <a:srgbClr val="FFFFFF"/>
              </a:solidFill>
              <a:latin typeface="Montserrat"/>
              <a:ea typeface="游ゴシック"/>
              <a:cs typeface="游ゴシック"/>
            </a:endParaRPr>
          </a:p>
        </p:txBody>
      </p:sp>
      <p:sp>
        <p:nvSpPr>
          <p:cNvPr id="7" name="テキスト ボックス 6"/>
          <p:cNvSpPr txBox="1"/>
          <p:nvPr/>
        </p:nvSpPr>
        <p:spPr>
          <a:xfrm>
            <a:off x="8615202" y="2067136"/>
            <a:ext cx="2423859" cy="646331"/>
          </a:xfrm>
          <a:prstGeom prst="rect">
            <a:avLst/>
          </a:prstGeom>
        </p:spPr>
        <p:txBody>
          <a:bodyPr wrap="square">
            <a:spAutoFit/>
          </a:bodyPr>
          <a:lstStyle/>
          <a:p>
            <a:pPr lvl="0">
              <a:defRPr/>
            </a:pPr>
            <a:r>
              <a:rPr lang="en-US" altLang="ja-JP" dirty="0" err="1" smtClean="0"/>
              <a:t>Enum</a:t>
            </a:r>
            <a:r>
              <a:rPr lang="ja-JP" altLang="en-US" dirty="0" smtClean="0"/>
              <a:t>を使用しゲームの進行状況を管理</a:t>
            </a:r>
            <a:endParaRPr lang="ja-JP" altLang="en-US" dirty="0"/>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5433" y="4040487"/>
            <a:ext cx="4618289" cy="2631983"/>
          </a:xfrm>
          <a:prstGeom prst="rect">
            <a:avLst/>
          </a:prstGeom>
        </p:spPr>
      </p:pic>
      <p:sp>
        <p:nvSpPr>
          <p:cNvPr id="10" name="正方形/長方形 9"/>
          <p:cNvSpPr/>
          <p:nvPr/>
        </p:nvSpPr>
        <p:spPr>
          <a:xfrm>
            <a:off x="6556908" y="4646518"/>
            <a:ext cx="2497940" cy="995849"/>
          </a:xfrm>
          <a:prstGeom prst="rect">
            <a:avLst/>
          </a:prstGeom>
          <a:solidFill>
            <a:srgbClr val="DFE6F7">
              <a:alpha val="100000"/>
            </a:srgbClr>
          </a:solidFill>
          <a:ln w="12700" cap="flat" cmpd="sng" algn="ctr">
            <a:solidFill>
              <a:srgbClr val="FFFFFF">
                <a:alpha val="100000"/>
              </a:srgbClr>
            </a:solidFill>
            <a:prstDash val="solid"/>
            <a:miter/>
          </a:ln>
        </p:spPr>
        <p:txBody>
          <a:bodyPr anchor="ctr"/>
          <a:lstStyle/>
          <a:p>
            <a:pPr marL="0" lvl="0" indent="0" algn="ctr" defTabSz="914400" rtl="0" eaLnBrk="1" latinLnBrk="0" hangingPunct="1">
              <a:lnSpc>
                <a:spcPct val="100000"/>
              </a:lnSpc>
              <a:spcBef>
                <a:spcPct val="0"/>
              </a:spcBef>
              <a:spcAft>
                <a:spcPts val="0"/>
              </a:spcAft>
              <a:buNone/>
              <a:defRPr/>
            </a:pPr>
            <a:endParaRPr kumimoji="0" lang="ja-JP" altLang="en-US" sz="1800" b="0" i="0" u="none" strike="noStrike" kern="1200" cap="none" spc="0" normalizeH="0" baseline="0">
              <a:solidFill>
                <a:srgbClr val="FFFFFF"/>
              </a:solidFill>
              <a:latin typeface="Montserrat"/>
              <a:ea typeface="游ゴシック"/>
              <a:cs typeface="游ゴシック"/>
            </a:endParaRPr>
          </a:p>
        </p:txBody>
      </p:sp>
      <p:sp>
        <p:nvSpPr>
          <p:cNvPr id="12" name="テキスト ボックス 11"/>
          <p:cNvSpPr txBox="1"/>
          <p:nvPr/>
        </p:nvSpPr>
        <p:spPr>
          <a:xfrm>
            <a:off x="6630989" y="4959776"/>
            <a:ext cx="2423859" cy="369332"/>
          </a:xfrm>
          <a:prstGeom prst="rect">
            <a:avLst/>
          </a:prstGeom>
        </p:spPr>
        <p:txBody>
          <a:bodyPr wrap="square">
            <a:spAutoFit/>
          </a:bodyPr>
          <a:lstStyle/>
          <a:p>
            <a:pPr lvl="0">
              <a:defRPr/>
            </a:pPr>
            <a:r>
              <a:rPr lang="ja-JP" altLang="en-US" dirty="0" smtClean="0"/>
              <a:t>画面遷移の処理</a:t>
            </a:r>
            <a:endParaRPr lang="ja-JP" altLang="en-US" dirty="0"/>
          </a:p>
        </p:txBody>
      </p:sp>
    </p:spTree>
    <p:extLst>
      <p:ext uri="{BB962C8B-B14F-4D97-AF65-F5344CB8AC3E}">
        <p14:creationId xmlns:p14="http://schemas.microsoft.com/office/powerpoint/2010/main" val="3824266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05433" y="433326"/>
            <a:ext cx="6788727" cy="461665"/>
          </a:xfrm>
          <a:prstGeom prst="rect">
            <a:avLst/>
          </a:prstGeom>
          <a:noFill/>
        </p:spPr>
        <p:txBody>
          <a:bodyPr wrap="square">
            <a:spAutoFit/>
          </a:bodyPr>
          <a:lstStyle/>
          <a:p>
            <a:pPr lvl="0">
              <a:defRPr/>
            </a:pPr>
            <a:r>
              <a:rPr kumimoji="1" lang="en-US" altLang="ja-JP" sz="2400" b="1" u="sng" dirty="0" smtClean="0"/>
              <a:t>3D</a:t>
            </a:r>
            <a:r>
              <a:rPr kumimoji="1" lang="ja-JP" altLang="en-US" sz="2400" b="1" u="sng" dirty="0" smtClean="0"/>
              <a:t>ゲームの開発③</a:t>
            </a:r>
            <a:endParaRPr kumimoji="1" lang="ja-JP" altLang="en-US" sz="2400" b="1" u="sng"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5433" y="2185129"/>
            <a:ext cx="5616680" cy="3453735"/>
          </a:xfrm>
          <a:prstGeom prst="rect">
            <a:avLst/>
          </a:prstGeom>
        </p:spPr>
      </p:pic>
      <p:sp>
        <p:nvSpPr>
          <p:cNvPr id="4" name="正方形/長方形 3"/>
          <p:cNvSpPr/>
          <p:nvPr/>
        </p:nvSpPr>
        <p:spPr>
          <a:xfrm>
            <a:off x="1305433" y="1166264"/>
            <a:ext cx="3746500" cy="804333"/>
          </a:xfrm>
          <a:prstGeom prst="rect">
            <a:avLst/>
          </a:prstGeom>
          <a:solidFill>
            <a:srgbClr val="DFE6F7">
              <a:alpha val="100000"/>
            </a:srgbClr>
          </a:solidFill>
          <a:ln w="12700" cap="flat" cmpd="sng" algn="ctr">
            <a:solidFill>
              <a:srgbClr val="FFFFFF">
                <a:alpha val="100000"/>
              </a:srgbClr>
            </a:solidFill>
            <a:prstDash val="solid"/>
            <a:miter/>
          </a:ln>
        </p:spPr>
        <p:txBody>
          <a:bodyPr anchor="ctr"/>
          <a:lstStyle/>
          <a:p>
            <a:pPr marL="0" lvl="0" indent="0" algn="ctr" defTabSz="914400" rtl="0" eaLnBrk="1" latinLnBrk="0" hangingPunct="1">
              <a:lnSpc>
                <a:spcPct val="100000"/>
              </a:lnSpc>
              <a:spcBef>
                <a:spcPct val="0"/>
              </a:spcBef>
              <a:spcAft>
                <a:spcPts val="0"/>
              </a:spcAft>
              <a:buNone/>
              <a:defRPr/>
            </a:pPr>
            <a:endParaRPr kumimoji="0" lang="ja-JP" altLang="en-US" sz="1800" b="0" i="0" u="none" strike="noStrike" kern="1200" cap="none" spc="0" normalizeH="0" baseline="0">
              <a:solidFill>
                <a:srgbClr val="FFFFFF"/>
              </a:solidFill>
              <a:latin typeface="Montserrat"/>
              <a:ea typeface="游ゴシック"/>
              <a:cs typeface="游ゴシック"/>
            </a:endParaRPr>
          </a:p>
        </p:txBody>
      </p:sp>
      <p:sp>
        <p:nvSpPr>
          <p:cNvPr id="5" name="テキスト ボックス 4"/>
          <p:cNvSpPr txBox="1"/>
          <p:nvPr/>
        </p:nvSpPr>
        <p:spPr>
          <a:xfrm>
            <a:off x="1379516" y="1176848"/>
            <a:ext cx="4624918" cy="646331"/>
          </a:xfrm>
          <a:prstGeom prst="rect">
            <a:avLst/>
          </a:prstGeom>
        </p:spPr>
        <p:txBody>
          <a:bodyPr wrap="square">
            <a:spAutoFit/>
          </a:bodyPr>
          <a:lstStyle/>
          <a:p>
            <a:pPr lvl="0">
              <a:defRPr/>
            </a:pPr>
            <a:r>
              <a:rPr lang="en-US" altLang="ja-JP" dirty="0" smtClean="0"/>
              <a:t>Unity</a:t>
            </a:r>
            <a:r>
              <a:rPr lang="ja-JP" altLang="en-US" dirty="0" smtClean="0"/>
              <a:t>と</a:t>
            </a:r>
            <a:r>
              <a:rPr lang="en-US" altLang="ja-JP" dirty="0" smtClean="0"/>
              <a:t>MetaQuest2</a:t>
            </a:r>
            <a:r>
              <a:rPr lang="ja-JP" altLang="en-US" dirty="0" smtClean="0"/>
              <a:t>を使用した</a:t>
            </a:r>
            <a:endParaRPr lang="en-US" altLang="ja-JP" dirty="0" smtClean="0"/>
          </a:p>
          <a:p>
            <a:pPr lvl="0">
              <a:defRPr/>
            </a:pPr>
            <a:r>
              <a:rPr lang="en-US" altLang="ja-JP" dirty="0" smtClean="0"/>
              <a:t>VR</a:t>
            </a:r>
            <a:r>
              <a:rPr lang="ja-JP" altLang="en-US" dirty="0" smtClean="0"/>
              <a:t>シューティングゲームの開発</a:t>
            </a:r>
            <a:endParaRPr lang="ja-JP" altLang="en-US" dirty="0"/>
          </a:p>
        </p:txBody>
      </p:sp>
      <p:sp>
        <p:nvSpPr>
          <p:cNvPr id="6" name="正方形/長方形 5"/>
          <p:cNvSpPr/>
          <p:nvPr/>
        </p:nvSpPr>
        <p:spPr>
          <a:xfrm>
            <a:off x="1305433" y="5740964"/>
            <a:ext cx="3746500" cy="893151"/>
          </a:xfrm>
          <a:prstGeom prst="rect">
            <a:avLst/>
          </a:prstGeom>
          <a:solidFill>
            <a:srgbClr val="DFE6F7"/>
          </a:solidFill>
          <a:ln>
            <a:solidFill>
              <a:schemeClr val="lt1"/>
            </a:solidFill>
          </a:ln>
        </p:spPr>
        <p:style>
          <a:lnRef idx="2">
            <a:schemeClr val="accent1">
              <a:shade val="20000"/>
            </a:schemeClr>
          </a:lnRef>
          <a:fillRef idx="1">
            <a:schemeClr val="accent1"/>
          </a:fillRef>
          <a:effectRef idx="0">
            <a:schemeClr val="accent1"/>
          </a:effectRef>
          <a:fontRef idx="minor">
            <a:schemeClr val="lt1"/>
          </a:fontRef>
        </p:style>
        <p:txBody>
          <a:bodyPr anchor="ctr"/>
          <a:lstStyle/>
          <a:p>
            <a:pPr lvl="0" algn="ctr">
              <a:defRPr/>
            </a:pPr>
            <a:endParaRPr lang="ja-JP" altLang="en-US"/>
          </a:p>
        </p:txBody>
      </p:sp>
      <p:sp>
        <p:nvSpPr>
          <p:cNvPr id="7" name="テキスト ボックス 6"/>
          <p:cNvSpPr txBox="1"/>
          <p:nvPr/>
        </p:nvSpPr>
        <p:spPr>
          <a:xfrm>
            <a:off x="1379516" y="5803118"/>
            <a:ext cx="4064001" cy="830997"/>
          </a:xfrm>
          <a:prstGeom prst="rect">
            <a:avLst/>
          </a:prstGeom>
        </p:spPr>
        <p:txBody>
          <a:bodyPr wrap="square">
            <a:spAutoFit/>
          </a:bodyPr>
          <a:lstStyle/>
          <a:p>
            <a:pPr lvl="0">
              <a:defRPr/>
            </a:pPr>
            <a:r>
              <a:rPr lang="ja-JP" altLang="en-US" sz="1200" dirty="0">
                <a:effectLst>
                  <a:outerShdw blurRad="38100" dist="38100" dir="2700000" algn="tl">
                    <a:srgbClr val="C0C0C0"/>
                  </a:outerShdw>
                </a:effectLst>
              </a:rPr>
              <a:t>開発言語</a:t>
            </a:r>
            <a:r>
              <a:rPr lang="ja-JP" altLang="en-US" sz="1200" dirty="0" smtClean="0">
                <a:effectLst>
                  <a:outerShdw blurRad="38100" dist="38100" dir="2700000" algn="tl">
                    <a:srgbClr val="C0C0C0"/>
                  </a:outerShdw>
                </a:effectLst>
              </a:rPr>
              <a:t>：</a:t>
            </a:r>
            <a:r>
              <a:rPr lang="en-US" altLang="ja-JP" sz="1200" dirty="0" smtClean="0">
                <a:effectLst>
                  <a:outerShdw blurRad="38100" dist="38100" dir="2700000" algn="tl">
                    <a:srgbClr val="C0C0C0"/>
                  </a:outerShdw>
                </a:effectLst>
              </a:rPr>
              <a:t>C#</a:t>
            </a:r>
          </a:p>
          <a:p>
            <a:pPr lvl="0">
              <a:defRPr/>
            </a:pPr>
            <a:r>
              <a:rPr lang="ja-JP" altLang="en-US" sz="1200" dirty="0" smtClean="0">
                <a:effectLst>
                  <a:outerShdw blurRad="38100" dist="38100" dir="2700000" algn="tl">
                    <a:srgbClr val="C0C0C0"/>
                  </a:outerShdw>
                </a:effectLst>
              </a:rPr>
              <a:t>使用ツール</a:t>
            </a:r>
            <a:r>
              <a:rPr lang="ja-JP" altLang="en-US" sz="1200" dirty="0" smtClean="0"/>
              <a:t>：</a:t>
            </a:r>
            <a:r>
              <a:rPr lang="en-US" altLang="ja-JP" sz="1200" dirty="0"/>
              <a:t>Unity</a:t>
            </a:r>
            <a:r>
              <a:rPr lang="ja-JP" altLang="en-US" sz="1200" dirty="0"/>
              <a:t>・</a:t>
            </a:r>
            <a:r>
              <a:rPr lang="en-US" altLang="ja-JP" sz="1200" dirty="0"/>
              <a:t>Visual Studio</a:t>
            </a:r>
            <a:endParaRPr lang="en-US" altLang="ja-JP" sz="1200" dirty="0" smtClean="0">
              <a:effectLst>
                <a:outerShdw blurRad="38100" dist="38100" dir="2700000" algn="tl">
                  <a:srgbClr val="C0C0C0"/>
                </a:outerShdw>
              </a:effectLst>
            </a:endParaRPr>
          </a:p>
          <a:p>
            <a:pPr lvl="0">
              <a:defRPr/>
            </a:pPr>
            <a:r>
              <a:rPr lang="ja-JP" altLang="en-US" sz="1200" dirty="0" smtClean="0">
                <a:effectLst>
                  <a:outerShdw blurRad="38100" dist="38100" dir="2700000" algn="tl">
                    <a:srgbClr val="C0C0C0"/>
                  </a:outerShdw>
                </a:effectLst>
              </a:rPr>
              <a:t>担当：開発、デバック</a:t>
            </a:r>
            <a:r>
              <a:rPr lang="ja-JP" altLang="en-US" sz="1200" dirty="0"/>
              <a:t>　　</a:t>
            </a:r>
            <a:r>
              <a:rPr lang="ja-JP" altLang="en-US" sz="1200" dirty="0">
                <a:effectLst>
                  <a:outerShdw blurRad="38100" dist="38100" dir="2700000" algn="tl">
                    <a:srgbClr val="C0C0C0"/>
                  </a:outerShdw>
                </a:effectLst>
              </a:rPr>
              <a:t>　</a:t>
            </a:r>
          </a:p>
          <a:p>
            <a:pPr lvl="0">
              <a:defRPr/>
            </a:pPr>
            <a:r>
              <a:rPr lang="ja-JP" altLang="en-US" sz="1200" dirty="0">
                <a:effectLst>
                  <a:outerShdw blurRad="38100" dist="38100" dir="2700000" algn="tl">
                    <a:srgbClr val="C0C0C0"/>
                  </a:outerShdw>
                </a:effectLst>
              </a:rPr>
              <a:t>期間</a:t>
            </a:r>
            <a:r>
              <a:rPr lang="ja-JP" altLang="en-US" sz="1200" dirty="0" smtClean="0">
                <a:effectLst>
                  <a:outerShdw blurRad="38100" dist="38100" dir="2700000" algn="tl">
                    <a:srgbClr val="C0C0C0"/>
                  </a:outerShdw>
                </a:effectLst>
              </a:rPr>
              <a:t>：</a:t>
            </a:r>
            <a:r>
              <a:rPr lang="en-US" altLang="ja-JP" sz="1200" dirty="0" smtClean="0">
                <a:effectLst>
                  <a:outerShdw blurRad="38100" dist="38100" dir="2700000" algn="tl">
                    <a:srgbClr val="C0C0C0"/>
                  </a:outerShdw>
                </a:effectLst>
              </a:rPr>
              <a:t>12</a:t>
            </a:r>
            <a:r>
              <a:rPr lang="ja-JP" altLang="en-US" sz="1200" dirty="0" smtClean="0">
                <a:effectLst>
                  <a:outerShdw blurRad="38100" dist="38100" dir="2700000" algn="tl">
                    <a:srgbClr val="C0C0C0"/>
                  </a:outerShdw>
                </a:effectLst>
              </a:rPr>
              <a:t>ヶ月</a:t>
            </a:r>
            <a:endParaRPr lang="ja-JP" altLang="en-US" sz="1200" dirty="0"/>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66" y="430734"/>
            <a:ext cx="360000" cy="360000"/>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7803" y="415410"/>
            <a:ext cx="360000" cy="360000"/>
          </a:xfrm>
          <a:prstGeom prst="rect">
            <a:avLst/>
          </a:prstGeom>
        </p:spPr>
      </p:pic>
    </p:spTree>
    <p:extLst>
      <p:ext uri="{BB962C8B-B14F-4D97-AF65-F5344CB8AC3E}">
        <p14:creationId xmlns:p14="http://schemas.microsoft.com/office/powerpoint/2010/main" val="1902534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5433" y="1587863"/>
            <a:ext cx="6155541" cy="4198612"/>
          </a:xfrm>
          <a:prstGeom prst="rect">
            <a:avLst/>
          </a:prstGeom>
        </p:spPr>
      </p:pic>
      <p:sp>
        <p:nvSpPr>
          <p:cNvPr id="3" name="テキスト ボックス 2"/>
          <p:cNvSpPr txBox="1"/>
          <p:nvPr/>
        </p:nvSpPr>
        <p:spPr>
          <a:xfrm>
            <a:off x="1305433" y="433326"/>
            <a:ext cx="6788727" cy="461665"/>
          </a:xfrm>
          <a:prstGeom prst="rect">
            <a:avLst/>
          </a:prstGeom>
          <a:noFill/>
        </p:spPr>
        <p:txBody>
          <a:bodyPr wrap="square">
            <a:spAutoFit/>
          </a:bodyPr>
          <a:lstStyle/>
          <a:p>
            <a:pPr lvl="0">
              <a:defRPr/>
            </a:pPr>
            <a:r>
              <a:rPr kumimoji="1" lang="en-US" altLang="ja-JP" sz="2400" b="1" u="sng" dirty="0" smtClean="0"/>
              <a:t>Visual Studio</a:t>
            </a:r>
            <a:r>
              <a:rPr kumimoji="1" lang="ja-JP" altLang="en-US" sz="2400" b="1" u="sng" dirty="0" smtClean="0"/>
              <a:t>を使用しコードを記述</a:t>
            </a:r>
            <a:endParaRPr kumimoji="1" lang="ja-JP" altLang="en-US" sz="2400" b="1" u="sng" dirty="0"/>
          </a:p>
        </p:txBody>
      </p:sp>
      <p:sp>
        <p:nvSpPr>
          <p:cNvPr id="4" name="正方形/長方形 3"/>
          <p:cNvSpPr/>
          <p:nvPr/>
        </p:nvSpPr>
        <p:spPr>
          <a:xfrm>
            <a:off x="7892661" y="3008243"/>
            <a:ext cx="2497940" cy="1112721"/>
          </a:xfrm>
          <a:prstGeom prst="rect">
            <a:avLst/>
          </a:prstGeom>
          <a:solidFill>
            <a:srgbClr val="DFE6F7">
              <a:alpha val="100000"/>
            </a:srgbClr>
          </a:solidFill>
          <a:ln w="12700" cap="flat" cmpd="sng" algn="ctr">
            <a:solidFill>
              <a:srgbClr val="FFFFFF">
                <a:alpha val="100000"/>
              </a:srgbClr>
            </a:solidFill>
            <a:prstDash val="solid"/>
            <a:miter/>
          </a:ln>
        </p:spPr>
        <p:txBody>
          <a:bodyPr anchor="ctr"/>
          <a:lstStyle/>
          <a:p>
            <a:pPr marL="0" lvl="0" indent="0" algn="ctr" defTabSz="914400" rtl="0" eaLnBrk="1" latinLnBrk="0" hangingPunct="1">
              <a:lnSpc>
                <a:spcPct val="100000"/>
              </a:lnSpc>
              <a:spcBef>
                <a:spcPct val="0"/>
              </a:spcBef>
              <a:spcAft>
                <a:spcPts val="0"/>
              </a:spcAft>
              <a:buNone/>
              <a:defRPr/>
            </a:pPr>
            <a:endParaRPr kumimoji="0" lang="ja-JP" altLang="en-US" sz="1800" b="0" i="0" u="none" strike="noStrike" kern="1200" cap="none" spc="0" normalizeH="0" baseline="0">
              <a:solidFill>
                <a:srgbClr val="FFFFFF"/>
              </a:solidFill>
              <a:latin typeface="Montserrat"/>
              <a:ea typeface="游ゴシック"/>
              <a:cs typeface="游ゴシック"/>
            </a:endParaRPr>
          </a:p>
        </p:txBody>
      </p:sp>
      <p:sp>
        <p:nvSpPr>
          <p:cNvPr id="5" name="テキスト ボックス 4"/>
          <p:cNvSpPr txBox="1"/>
          <p:nvPr/>
        </p:nvSpPr>
        <p:spPr>
          <a:xfrm>
            <a:off x="7966742" y="3125115"/>
            <a:ext cx="2423859" cy="923330"/>
          </a:xfrm>
          <a:prstGeom prst="rect">
            <a:avLst/>
          </a:prstGeom>
        </p:spPr>
        <p:txBody>
          <a:bodyPr wrap="square">
            <a:spAutoFit/>
          </a:bodyPr>
          <a:lstStyle/>
          <a:p>
            <a:pPr lvl="0">
              <a:defRPr/>
            </a:pPr>
            <a:r>
              <a:rPr lang="ja-JP" altLang="en-US" dirty="0" smtClean="0"/>
              <a:t>敵キャラクターが常にプレイヤーの方を向く処理</a:t>
            </a:r>
            <a:endParaRPr lang="ja-JP" altLang="en-US" dirty="0"/>
          </a:p>
        </p:txBody>
      </p:sp>
    </p:spTree>
    <p:extLst>
      <p:ext uri="{BB962C8B-B14F-4D97-AF65-F5344CB8AC3E}">
        <p14:creationId xmlns:p14="http://schemas.microsoft.com/office/powerpoint/2010/main" val="2156527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05433" y="433326"/>
            <a:ext cx="6788727" cy="461665"/>
          </a:xfrm>
          <a:prstGeom prst="rect">
            <a:avLst/>
          </a:prstGeom>
          <a:noFill/>
        </p:spPr>
        <p:txBody>
          <a:bodyPr wrap="square">
            <a:spAutoFit/>
          </a:bodyPr>
          <a:lstStyle/>
          <a:p>
            <a:pPr lvl="0">
              <a:defRPr/>
            </a:pPr>
            <a:r>
              <a:rPr kumimoji="1" lang="en-US" altLang="ja-JP" sz="2400" b="1" u="sng" dirty="0" smtClean="0"/>
              <a:t>WEB</a:t>
            </a:r>
            <a:r>
              <a:rPr kumimoji="1" lang="ja-JP" altLang="en-US" sz="2400" b="1" u="sng" dirty="0" smtClean="0"/>
              <a:t>サイト制作</a:t>
            </a:r>
            <a:endParaRPr kumimoji="1" lang="ja-JP" altLang="en-US" sz="2400" b="1" u="sng"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5432" y="2060258"/>
            <a:ext cx="10063037" cy="4531041"/>
          </a:xfrm>
          <a:prstGeom prst="rect">
            <a:avLst/>
          </a:prstGeom>
        </p:spPr>
      </p:pic>
      <p:sp>
        <p:nvSpPr>
          <p:cNvPr id="6" name="正方形/長方形 5"/>
          <p:cNvSpPr/>
          <p:nvPr/>
        </p:nvSpPr>
        <p:spPr>
          <a:xfrm>
            <a:off x="1231350" y="979834"/>
            <a:ext cx="3746500" cy="893151"/>
          </a:xfrm>
          <a:prstGeom prst="rect">
            <a:avLst/>
          </a:prstGeom>
          <a:solidFill>
            <a:srgbClr val="DFE6F7"/>
          </a:solidFill>
          <a:ln>
            <a:solidFill>
              <a:schemeClr val="lt1"/>
            </a:solidFill>
          </a:ln>
        </p:spPr>
        <p:style>
          <a:lnRef idx="2">
            <a:schemeClr val="accent1">
              <a:shade val="20000"/>
            </a:schemeClr>
          </a:lnRef>
          <a:fillRef idx="1">
            <a:schemeClr val="accent1"/>
          </a:fillRef>
          <a:effectRef idx="0">
            <a:schemeClr val="accent1"/>
          </a:effectRef>
          <a:fontRef idx="minor">
            <a:schemeClr val="lt1"/>
          </a:fontRef>
        </p:style>
        <p:txBody>
          <a:bodyPr anchor="ctr"/>
          <a:lstStyle/>
          <a:p>
            <a:pPr lvl="0" algn="ctr">
              <a:defRPr/>
            </a:pPr>
            <a:endParaRPr lang="ja-JP" altLang="en-US"/>
          </a:p>
        </p:txBody>
      </p:sp>
      <p:sp>
        <p:nvSpPr>
          <p:cNvPr id="7" name="テキスト ボックス 6"/>
          <p:cNvSpPr txBox="1"/>
          <p:nvPr/>
        </p:nvSpPr>
        <p:spPr>
          <a:xfrm>
            <a:off x="1305433" y="1041988"/>
            <a:ext cx="4064001" cy="830997"/>
          </a:xfrm>
          <a:prstGeom prst="rect">
            <a:avLst/>
          </a:prstGeom>
        </p:spPr>
        <p:txBody>
          <a:bodyPr wrap="square">
            <a:spAutoFit/>
          </a:bodyPr>
          <a:lstStyle/>
          <a:p>
            <a:pPr lvl="0">
              <a:defRPr/>
            </a:pPr>
            <a:r>
              <a:rPr lang="ja-JP" altLang="en-US" sz="1200" dirty="0">
                <a:effectLst>
                  <a:outerShdw blurRad="38100" dist="38100" dir="2700000" algn="tl">
                    <a:srgbClr val="C0C0C0"/>
                  </a:outerShdw>
                </a:effectLst>
              </a:rPr>
              <a:t>開発言語</a:t>
            </a:r>
            <a:r>
              <a:rPr lang="ja-JP" altLang="en-US" sz="1200" dirty="0" smtClean="0">
                <a:effectLst>
                  <a:outerShdw blurRad="38100" dist="38100" dir="2700000" algn="tl">
                    <a:srgbClr val="C0C0C0"/>
                  </a:outerShdw>
                </a:effectLst>
              </a:rPr>
              <a:t>：</a:t>
            </a:r>
            <a:r>
              <a:rPr lang="en-US" altLang="ja-JP" sz="1200" dirty="0" smtClean="0">
                <a:effectLst>
                  <a:outerShdw blurRad="38100" dist="38100" dir="2700000" algn="tl">
                    <a:srgbClr val="C0C0C0"/>
                  </a:outerShdw>
                </a:effectLst>
              </a:rPr>
              <a:t>HTML</a:t>
            </a:r>
            <a:r>
              <a:rPr lang="ja-JP" altLang="en-US" sz="1200" dirty="0" err="1" smtClean="0">
                <a:effectLst>
                  <a:outerShdw blurRad="38100" dist="38100" dir="2700000" algn="tl">
                    <a:srgbClr val="C0C0C0"/>
                  </a:outerShdw>
                </a:effectLst>
              </a:rPr>
              <a:t>、</a:t>
            </a:r>
            <a:r>
              <a:rPr lang="en-US" altLang="ja-JP" sz="1200" dirty="0" smtClean="0">
                <a:effectLst>
                  <a:outerShdw blurRad="38100" dist="38100" dir="2700000" algn="tl">
                    <a:srgbClr val="C0C0C0"/>
                  </a:outerShdw>
                </a:effectLst>
              </a:rPr>
              <a:t>CSS</a:t>
            </a:r>
            <a:r>
              <a:rPr lang="ja-JP" altLang="en-US" sz="1200" dirty="0" err="1" smtClean="0">
                <a:effectLst>
                  <a:outerShdw blurRad="38100" dist="38100" dir="2700000" algn="tl">
                    <a:srgbClr val="C0C0C0"/>
                  </a:outerShdw>
                </a:effectLst>
              </a:rPr>
              <a:t>、</a:t>
            </a:r>
            <a:r>
              <a:rPr lang="en-US" altLang="ja-JP" sz="1200" dirty="0" err="1" smtClean="0">
                <a:effectLst>
                  <a:outerShdw blurRad="38100" dist="38100" dir="2700000" algn="tl">
                    <a:srgbClr val="C0C0C0"/>
                  </a:outerShdw>
                </a:effectLst>
              </a:rPr>
              <a:t>Javascript</a:t>
            </a:r>
            <a:r>
              <a:rPr lang="ja-JP" altLang="en-US" sz="1200" dirty="0" err="1" smtClean="0">
                <a:effectLst>
                  <a:outerShdw blurRad="38100" dist="38100" dir="2700000" algn="tl">
                    <a:srgbClr val="C0C0C0"/>
                  </a:outerShdw>
                </a:effectLst>
              </a:rPr>
              <a:t>、</a:t>
            </a:r>
            <a:r>
              <a:rPr lang="en-US" altLang="ja-JP" sz="1200" dirty="0" smtClean="0">
                <a:effectLst>
                  <a:outerShdw blurRad="38100" dist="38100" dir="2700000" algn="tl">
                    <a:srgbClr val="C0C0C0"/>
                  </a:outerShdw>
                </a:effectLst>
              </a:rPr>
              <a:t>PHP</a:t>
            </a:r>
          </a:p>
          <a:p>
            <a:pPr lvl="0">
              <a:defRPr/>
            </a:pPr>
            <a:r>
              <a:rPr lang="ja-JP" altLang="en-US" sz="1200" dirty="0" smtClean="0">
                <a:effectLst>
                  <a:outerShdw blurRad="38100" dist="38100" dir="2700000" algn="tl">
                    <a:srgbClr val="C0C0C0"/>
                  </a:outerShdw>
                </a:effectLst>
              </a:rPr>
              <a:t>使用ツール</a:t>
            </a:r>
            <a:r>
              <a:rPr lang="ja-JP" altLang="en-US" sz="1200" dirty="0" smtClean="0"/>
              <a:t>：</a:t>
            </a:r>
            <a:r>
              <a:rPr lang="en-US" altLang="ja-JP" sz="1200" dirty="0" smtClean="0"/>
              <a:t>WordPress</a:t>
            </a:r>
            <a:endParaRPr lang="en-US" altLang="ja-JP" sz="1200" dirty="0" smtClean="0">
              <a:effectLst>
                <a:outerShdw blurRad="38100" dist="38100" dir="2700000" algn="tl">
                  <a:srgbClr val="C0C0C0"/>
                </a:outerShdw>
              </a:effectLst>
            </a:endParaRPr>
          </a:p>
          <a:p>
            <a:pPr lvl="0">
              <a:defRPr/>
            </a:pPr>
            <a:r>
              <a:rPr lang="ja-JP" altLang="en-US" sz="1200" dirty="0" smtClean="0">
                <a:effectLst>
                  <a:outerShdw blurRad="38100" dist="38100" dir="2700000" algn="tl">
                    <a:srgbClr val="C0C0C0"/>
                  </a:outerShdw>
                </a:effectLst>
              </a:rPr>
              <a:t>担当：コーディング、</a:t>
            </a:r>
            <a:r>
              <a:rPr lang="ja-JP" altLang="en-US" sz="1200" dirty="0">
                <a:effectLst>
                  <a:outerShdw blurRad="38100" dist="38100" dir="2700000" algn="tl">
                    <a:srgbClr val="C0C0C0"/>
                  </a:outerShdw>
                </a:effectLst>
              </a:rPr>
              <a:t>テスト</a:t>
            </a:r>
            <a:r>
              <a:rPr lang="ja-JP" altLang="en-US" sz="1200" dirty="0"/>
              <a:t>　　</a:t>
            </a:r>
            <a:r>
              <a:rPr lang="ja-JP" altLang="en-US" sz="1200" dirty="0">
                <a:effectLst>
                  <a:outerShdw blurRad="38100" dist="38100" dir="2700000" algn="tl">
                    <a:srgbClr val="C0C0C0"/>
                  </a:outerShdw>
                </a:effectLst>
              </a:rPr>
              <a:t>　</a:t>
            </a:r>
          </a:p>
          <a:p>
            <a:pPr lvl="0">
              <a:defRPr/>
            </a:pPr>
            <a:r>
              <a:rPr lang="ja-JP" altLang="en-US" sz="1200" dirty="0">
                <a:effectLst>
                  <a:outerShdw blurRad="38100" dist="38100" dir="2700000" algn="tl">
                    <a:srgbClr val="C0C0C0"/>
                  </a:outerShdw>
                </a:effectLst>
              </a:rPr>
              <a:t>期間</a:t>
            </a:r>
            <a:r>
              <a:rPr lang="ja-JP" altLang="en-US" sz="1200" dirty="0" smtClean="0">
                <a:effectLst>
                  <a:outerShdw blurRad="38100" dist="38100" dir="2700000" algn="tl">
                    <a:srgbClr val="C0C0C0"/>
                  </a:outerShdw>
                </a:effectLst>
              </a:rPr>
              <a:t>：</a:t>
            </a:r>
            <a:r>
              <a:rPr lang="en-US" altLang="ja-JP" sz="1200" dirty="0">
                <a:effectLst>
                  <a:outerShdw blurRad="38100" dist="38100" dir="2700000" algn="tl">
                    <a:srgbClr val="C0C0C0"/>
                  </a:outerShdw>
                </a:effectLst>
              </a:rPr>
              <a:t>3</a:t>
            </a:r>
            <a:r>
              <a:rPr lang="ja-JP" altLang="en-US" sz="1200" dirty="0" smtClean="0">
                <a:effectLst>
                  <a:outerShdw blurRad="38100" dist="38100" dir="2700000" algn="tl">
                    <a:srgbClr val="C0C0C0"/>
                  </a:outerShdw>
                </a:effectLst>
              </a:rPr>
              <a:t>ヶ月</a:t>
            </a:r>
            <a:endParaRPr lang="ja-JP" altLang="en-US" sz="1200" dirty="0"/>
          </a:p>
        </p:txBody>
      </p:sp>
      <p:pic>
        <p:nvPicPr>
          <p:cNvPr id="8" name="図 7"/>
          <p:cNvPicPr>
            <a:picLocks noChangeAspect="1"/>
          </p:cNvPicPr>
          <p:nvPr/>
        </p:nvPicPr>
        <p:blipFill rotWithShape="1">
          <a:blip r:embed="rId3"/>
          <a:stretch>
            <a:fillRect/>
          </a:stretch>
        </p:blipFill>
        <p:spPr>
          <a:xfrm>
            <a:off x="7960568" y="339538"/>
            <a:ext cx="531398" cy="531398"/>
          </a:xfrm>
          <a:prstGeom prst="rect">
            <a:avLst/>
          </a:prstGeom>
        </p:spPr>
      </p:pic>
      <p:pic>
        <p:nvPicPr>
          <p:cNvPr id="9" name="図 8"/>
          <p:cNvPicPr>
            <a:picLocks noChangeAspect="1"/>
          </p:cNvPicPr>
          <p:nvPr/>
        </p:nvPicPr>
        <p:blipFill rotWithShape="1">
          <a:blip r:embed="rId4"/>
          <a:stretch>
            <a:fillRect/>
          </a:stretch>
        </p:blipFill>
        <p:spPr>
          <a:xfrm>
            <a:off x="7285325" y="339538"/>
            <a:ext cx="441593" cy="531398"/>
          </a:xfrm>
          <a:prstGeom prst="rect">
            <a:avLst/>
          </a:prstGeom>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5325" y="321410"/>
            <a:ext cx="1080000" cy="658536"/>
          </a:xfrm>
          <a:prstGeom prst="rect">
            <a:avLst/>
          </a:prstGeom>
        </p:spPr>
      </p:pic>
      <p:sp>
        <p:nvSpPr>
          <p:cNvPr id="14" name="正方形/長方形 13"/>
          <p:cNvSpPr/>
          <p:nvPr/>
        </p:nvSpPr>
        <p:spPr>
          <a:xfrm>
            <a:off x="5701749" y="979833"/>
            <a:ext cx="3746500" cy="893151"/>
          </a:xfrm>
          <a:prstGeom prst="rect">
            <a:avLst/>
          </a:prstGeom>
          <a:solidFill>
            <a:srgbClr val="DFE6F7"/>
          </a:solidFill>
          <a:ln>
            <a:solidFill>
              <a:schemeClr val="lt1"/>
            </a:solidFill>
          </a:ln>
        </p:spPr>
        <p:style>
          <a:lnRef idx="2">
            <a:schemeClr val="accent1">
              <a:shade val="20000"/>
            </a:schemeClr>
          </a:lnRef>
          <a:fillRef idx="1">
            <a:schemeClr val="accent1"/>
          </a:fillRef>
          <a:effectRef idx="0">
            <a:schemeClr val="accent1"/>
          </a:effectRef>
          <a:fontRef idx="minor">
            <a:schemeClr val="lt1"/>
          </a:fontRef>
        </p:style>
        <p:txBody>
          <a:bodyPr anchor="ctr"/>
          <a:lstStyle/>
          <a:p>
            <a:pPr lvl="0" algn="ctr">
              <a:defRPr/>
            </a:pPr>
            <a:endParaRPr lang="ja-JP" altLang="en-US"/>
          </a:p>
        </p:txBody>
      </p:sp>
      <p:sp>
        <p:nvSpPr>
          <p:cNvPr id="15" name="テキスト ボックス 14"/>
          <p:cNvSpPr txBox="1"/>
          <p:nvPr/>
        </p:nvSpPr>
        <p:spPr>
          <a:xfrm>
            <a:off x="5775832" y="1041987"/>
            <a:ext cx="4064001" cy="646331"/>
          </a:xfrm>
          <a:prstGeom prst="rect">
            <a:avLst/>
          </a:prstGeom>
        </p:spPr>
        <p:txBody>
          <a:bodyPr wrap="square">
            <a:spAutoFit/>
          </a:bodyPr>
          <a:lstStyle/>
          <a:p>
            <a:pPr lvl="0">
              <a:defRPr/>
            </a:pPr>
            <a:r>
              <a:rPr lang="en-US" altLang="ja-JP" sz="1200" dirty="0" err="1" smtClean="0"/>
              <a:t>Javascript</a:t>
            </a:r>
            <a:r>
              <a:rPr lang="ja-JP" altLang="en-US" sz="1200" dirty="0" smtClean="0"/>
              <a:t>を使用し、アニメーションや</a:t>
            </a:r>
            <a:endParaRPr lang="en-US" altLang="ja-JP" sz="1200" dirty="0" smtClean="0"/>
          </a:p>
          <a:p>
            <a:pPr lvl="0">
              <a:defRPr/>
            </a:pPr>
            <a:r>
              <a:rPr lang="ja-JP" altLang="en-US" sz="1200" dirty="0" smtClean="0"/>
              <a:t>フェードアウトなど</a:t>
            </a:r>
            <a:r>
              <a:rPr lang="ja-JP" altLang="en-US" sz="1200" dirty="0"/>
              <a:t>の</a:t>
            </a:r>
            <a:r>
              <a:rPr lang="ja-JP" altLang="en-US" sz="1200" dirty="0" smtClean="0"/>
              <a:t>エフェクトを使用して</a:t>
            </a:r>
            <a:endParaRPr lang="en-US" altLang="ja-JP" sz="1200" dirty="0" smtClean="0"/>
          </a:p>
          <a:p>
            <a:pPr lvl="0">
              <a:defRPr/>
            </a:pPr>
            <a:r>
              <a:rPr lang="ja-JP" altLang="en-US" sz="1200" dirty="0" smtClean="0"/>
              <a:t>動的なサイトを制作</a:t>
            </a:r>
            <a:endParaRPr lang="ja-JP" altLang="en-US" sz="1200" dirty="0"/>
          </a:p>
        </p:txBody>
      </p:sp>
      <p:pic>
        <p:nvPicPr>
          <p:cNvPr id="12" name="図 11"/>
          <p:cNvPicPr>
            <a:picLocks noChangeAspect="1"/>
          </p:cNvPicPr>
          <p:nvPr/>
        </p:nvPicPr>
        <p:blipFill rotWithShape="1">
          <a:blip r:embed="rId6"/>
          <a:stretch>
            <a:fillRect/>
          </a:stretch>
        </p:blipFill>
        <p:spPr>
          <a:xfrm>
            <a:off x="8627276" y="259368"/>
            <a:ext cx="782620" cy="782620"/>
          </a:xfrm>
          <a:prstGeom prst="rect">
            <a:avLst/>
          </a:prstGeom>
        </p:spPr>
      </p:pic>
    </p:spTree>
    <p:extLst>
      <p:ext uri="{BB962C8B-B14F-4D97-AF65-F5344CB8AC3E}">
        <p14:creationId xmlns:p14="http://schemas.microsoft.com/office/powerpoint/2010/main" val="2166859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5432" y="1528560"/>
            <a:ext cx="7560271" cy="4315649"/>
          </a:xfrm>
          <a:prstGeom prst="rect">
            <a:avLst/>
          </a:prstGeom>
        </p:spPr>
      </p:pic>
      <p:sp>
        <p:nvSpPr>
          <p:cNvPr id="3" name="テキスト ボックス 2"/>
          <p:cNvSpPr txBox="1"/>
          <p:nvPr/>
        </p:nvSpPr>
        <p:spPr>
          <a:xfrm>
            <a:off x="1305433" y="433326"/>
            <a:ext cx="6788727" cy="461665"/>
          </a:xfrm>
          <a:prstGeom prst="rect">
            <a:avLst/>
          </a:prstGeom>
          <a:noFill/>
        </p:spPr>
        <p:txBody>
          <a:bodyPr wrap="square">
            <a:spAutoFit/>
          </a:bodyPr>
          <a:lstStyle/>
          <a:p>
            <a:pPr lvl="0">
              <a:defRPr/>
            </a:pPr>
            <a:r>
              <a:rPr kumimoji="1" lang="en-US" altLang="ja-JP" sz="2400" b="1" u="sng" dirty="0" smtClean="0"/>
              <a:t>Visual Studio</a:t>
            </a:r>
            <a:r>
              <a:rPr kumimoji="1" lang="ja-JP" altLang="en-US" sz="2400" b="1" u="sng" dirty="0" smtClean="0"/>
              <a:t>を使用しコードを記述</a:t>
            </a:r>
            <a:endParaRPr kumimoji="1" lang="ja-JP" altLang="en-US" sz="2400" b="1" u="sng" dirty="0"/>
          </a:p>
        </p:txBody>
      </p:sp>
      <p:sp>
        <p:nvSpPr>
          <p:cNvPr id="4" name="正方形/長方形 3"/>
          <p:cNvSpPr/>
          <p:nvPr/>
        </p:nvSpPr>
        <p:spPr>
          <a:xfrm>
            <a:off x="9178671" y="1940422"/>
            <a:ext cx="2497940" cy="1112721"/>
          </a:xfrm>
          <a:prstGeom prst="rect">
            <a:avLst/>
          </a:prstGeom>
          <a:solidFill>
            <a:srgbClr val="DFE6F7">
              <a:alpha val="100000"/>
            </a:srgbClr>
          </a:solidFill>
          <a:ln w="12700" cap="flat" cmpd="sng" algn="ctr">
            <a:solidFill>
              <a:srgbClr val="FFFFFF">
                <a:alpha val="100000"/>
              </a:srgbClr>
            </a:solidFill>
            <a:prstDash val="solid"/>
            <a:miter/>
          </a:ln>
        </p:spPr>
        <p:txBody>
          <a:bodyPr anchor="ctr"/>
          <a:lstStyle/>
          <a:p>
            <a:pPr marL="0" lvl="0" indent="0" algn="ctr" defTabSz="914400" rtl="0" eaLnBrk="1" latinLnBrk="0" hangingPunct="1">
              <a:lnSpc>
                <a:spcPct val="100000"/>
              </a:lnSpc>
              <a:spcBef>
                <a:spcPct val="0"/>
              </a:spcBef>
              <a:spcAft>
                <a:spcPts val="0"/>
              </a:spcAft>
              <a:buNone/>
              <a:defRPr/>
            </a:pPr>
            <a:endParaRPr kumimoji="0" lang="ja-JP" altLang="en-US" sz="1800" b="0" i="0" u="none" strike="noStrike" kern="1200" cap="none" spc="0" normalizeH="0" baseline="0">
              <a:solidFill>
                <a:srgbClr val="FFFFFF"/>
              </a:solidFill>
              <a:latin typeface="Montserrat"/>
              <a:ea typeface="游ゴシック"/>
              <a:cs typeface="游ゴシック"/>
            </a:endParaRPr>
          </a:p>
        </p:txBody>
      </p:sp>
      <p:sp>
        <p:nvSpPr>
          <p:cNvPr id="5" name="テキスト ボックス 4"/>
          <p:cNvSpPr txBox="1"/>
          <p:nvPr/>
        </p:nvSpPr>
        <p:spPr>
          <a:xfrm>
            <a:off x="9215712" y="2173618"/>
            <a:ext cx="2423859" cy="646331"/>
          </a:xfrm>
          <a:prstGeom prst="rect">
            <a:avLst/>
          </a:prstGeom>
        </p:spPr>
        <p:txBody>
          <a:bodyPr wrap="square">
            <a:spAutoFit/>
          </a:bodyPr>
          <a:lstStyle/>
          <a:p>
            <a:pPr lvl="0">
              <a:defRPr/>
            </a:pPr>
            <a:r>
              <a:rPr lang="ja-JP" altLang="en-US" dirty="0" smtClean="0"/>
              <a:t>オブジェクトを複製する処理</a:t>
            </a:r>
            <a:endParaRPr lang="ja-JP" altLang="en-US" dirty="0"/>
          </a:p>
        </p:txBody>
      </p:sp>
    </p:spTree>
    <p:extLst>
      <p:ext uri="{BB962C8B-B14F-4D97-AF65-F5344CB8AC3E}">
        <p14:creationId xmlns:p14="http://schemas.microsoft.com/office/powerpoint/2010/main" val="944087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5433" y="1732852"/>
            <a:ext cx="7136202" cy="3625408"/>
          </a:xfrm>
          <a:prstGeom prst="rect">
            <a:avLst/>
          </a:prstGeom>
        </p:spPr>
      </p:pic>
      <p:sp>
        <p:nvSpPr>
          <p:cNvPr id="3" name="テキスト ボックス 2"/>
          <p:cNvSpPr txBox="1"/>
          <p:nvPr/>
        </p:nvSpPr>
        <p:spPr>
          <a:xfrm>
            <a:off x="1305433" y="433326"/>
            <a:ext cx="6788727" cy="461665"/>
          </a:xfrm>
          <a:prstGeom prst="rect">
            <a:avLst/>
          </a:prstGeom>
          <a:noFill/>
        </p:spPr>
        <p:txBody>
          <a:bodyPr wrap="square">
            <a:spAutoFit/>
          </a:bodyPr>
          <a:lstStyle/>
          <a:p>
            <a:pPr lvl="0">
              <a:defRPr/>
            </a:pPr>
            <a:r>
              <a:rPr kumimoji="1" lang="ja-JP" altLang="en-US" sz="2400" b="1" u="sng" dirty="0" smtClean="0"/>
              <a:t>ブレークポイントを使用したデバッグ</a:t>
            </a:r>
            <a:endParaRPr kumimoji="1" lang="ja-JP" altLang="en-US" sz="2400" b="1" u="sng" dirty="0"/>
          </a:p>
        </p:txBody>
      </p:sp>
      <p:sp>
        <p:nvSpPr>
          <p:cNvPr id="4" name="正方形/長方形 3"/>
          <p:cNvSpPr/>
          <p:nvPr/>
        </p:nvSpPr>
        <p:spPr>
          <a:xfrm>
            <a:off x="8889859" y="2586753"/>
            <a:ext cx="2497940" cy="1112721"/>
          </a:xfrm>
          <a:prstGeom prst="rect">
            <a:avLst/>
          </a:prstGeom>
          <a:solidFill>
            <a:srgbClr val="DFE6F7">
              <a:alpha val="100000"/>
            </a:srgbClr>
          </a:solidFill>
          <a:ln w="12700" cap="flat" cmpd="sng" algn="ctr">
            <a:solidFill>
              <a:srgbClr val="FFFFFF">
                <a:alpha val="100000"/>
              </a:srgbClr>
            </a:solidFill>
            <a:prstDash val="solid"/>
            <a:miter/>
          </a:ln>
        </p:spPr>
        <p:txBody>
          <a:bodyPr anchor="ctr"/>
          <a:lstStyle/>
          <a:p>
            <a:pPr marL="0" lvl="0" indent="0" algn="ctr" defTabSz="914400" rtl="0" eaLnBrk="1" latinLnBrk="0" hangingPunct="1">
              <a:lnSpc>
                <a:spcPct val="100000"/>
              </a:lnSpc>
              <a:spcBef>
                <a:spcPct val="0"/>
              </a:spcBef>
              <a:spcAft>
                <a:spcPts val="0"/>
              </a:spcAft>
              <a:buNone/>
              <a:defRPr/>
            </a:pPr>
            <a:endParaRPr kumimoji="0" lang="ja-JP" altLang="en-US" sz="1800" b="0" i="0" u="none" strike="noStrike" kern="1200" cap="none" spc="0" normalizeH="0" baseline="0">
              <a:solidFill>
                <a:srgbClr val="FFFFFF"/>
              </a:solidFill>
              <a:latin typeface="Montserrat"/>
              <a:ea typeface="游ゴシック"/>
              <a:cs typeface="游ゴシック"/>
            </a:endParaRPr>
          </a:p>
        </p:txBody>
      </p:sp>
      <p:sp>
        <p:nvSpPr>
          <p:cNvPr id="5" name="テキスト ボックス 4"/>
          <p:cNvSpPr txBox="1"/>
          <p:nvPr/>
        </p:nvSpPr>
        <p:spPr>
          <a:xfrm>
            <a:off x="8977173" y="2819949"/>
            <a:ext cx="2423859" cy="646331"/>
          </a:xfrm>
          <a:prstGeom prst="rect">
            <a:avLst/>
          </a:prstGeom>
        </p:spPr>
        <p:txBody>
          <a:bodyPr wrap="square">
            <a:spAutoFit/>
          </a:bodyPr>
          <a:lstStyle/>
          <a:p>
            <a:pPr lvl="0">
              <a:defRPr/>
            </a:pPr>
            <a:r>
              <a:rPr lang="ja-JP" altLang="en-US" dirty="0" smtClean="0"/>
              <a:t>条件分岐処理が正しく行われているか</a:t>
            </a:r>
            <a:endParaRPr lang="ja-JP" altLang="en-US" dirty="0"/>
          </a:p>
        </p:txBody>
      </p:sp>
    </p:spTree>
    <p:extLst>
      <p:ext uri="{BB962C8B-B14F-4D97-AF65-F5344CB8AC3E}">
        <p14:creationId xmlns:p14="http://schemas.microsoft.com/office/powerpoint/2010/main" val="1944228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05433" y="433326"/>
            <a:ext cx="6788727" cy="461665"/>
          </a:xfrm>
          <a:prstGeom prst="rect">
            <a:avLst/>
          </a:prstGeom>
          <a:noFill/>
        </p:spPr>
        <p:txBody>
          <a:bodyPr wrap="square">
            <a:spAutoFit/>
          </a:bodyPr>
          <a:lstStyle/>
          <a:p>
            <a:pPr lvl="0">
              <a:defRPr/>
            </a:pPr>
            <a:r>
              <a:rPr kumimoji="1" lang="en-US" altLang="ja-JP" sz="2400" b="1" u="sng" dirty="0" smtClean="0"/>
              <a:t>Linux</a:t>
            </a:r>
            <a:r>
              <a:rPr kumimoji="1" lang="ja-JP" altLang="en-US" sz="2400" b="1" u="sng" dirty="0" smtClean="0"/>
              <a:t>の環境構築</a:t>
            </a:r>
            <a:endParaRPr kumimoji="1" lang="ja-JP" altLang="en-US" sz="2400" b="1" u="sng"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5432" y="1506671"/>
            <a:ext cx="7361241" cy="4045990"/>
          </a:xfrm>
          <a:prstGeom prst="rect">
            <a:avLst/>
          </a:prstGeom>
        </p:spPr>
      </p:pic>
      <p:sp>
        <p:nvSpPr>
          <p:cNvPr id="4" name="正方形/長方形 3"/>
          <p:cNvSpPr/>
          <p:nvPr/>
        </p:nvSpPr>
        <p:spPr>
          <a:xfrm>
            <a:off x="8876626" y="1506671"/>
            <a:ext cx="2497940" cy="4045990"/>
          </a:xfrm>
          <a:prstGeom prst="rect">
            <a:avLst/>
          </a:prstGeom>
          <a:solidFill>
            <a:srgbClr val="DFE6F7">
              <a:alpha val="100000"/>
            </a:srgbClr>
          </a:solidFill>
          <a:ln w="12700" cap="flat" cmpd="sng" algn="ctr">
            <a:solidFill>
              <a:srgbClr val="FFFFFF">
                <a:alpha val="100000"/>
              </a:srgbClr>
            </a:solidFill>
            <a:prstDash val="solid"/>
            <a:miter/>
          </a:ln>
        </p:spPr>
        <p:txBody>
          <a:bodyPr anchor="ctr"/>
          <a:lstStyle/>
          <a:p>
            <a:pPr marL="0" lvl="0" indent="0" algn="ctr" defTabSz="914400" rtl="0" eaLnBrk="1" latinLnBrk="0" hangingPunct="1">
              <a:lnSpc>
                <a:spcPct val="100000"/>
              </a:lnSpc>
              <a:spcBef>
                <a:spcPct val="0"/>
              </a:spcBef>
              <a:spcAft>
                <a:spcPts val="0"/>
              </a:spcAft>
              <a:buNone/>
              <a:defRPr/>
            </a:pPr>
            <a:endParaRPr kumimoji="0" lang="ja-JP" altLang="en-US" sz="1800" b="0" i="0" u="none" strike="noStrike" kern="1200" cap="none" spc="0" normalizeH="0" baseline="0">
              <a:solidFill>
                <a:srgbClr val="FFFFFF"/>
              </a:solidFill>
              <a:latin typeface="Montserrat"/>
              <a:ea typeface="游ゴシック"/>
              <a:cs typeface="游ゴシック"/>
            </a:endParaRPr>
          </a:p>
        </p:txBody>
      </p:sp>
      <p:sp>
        <p:nvSpPr>
          <p:cNvPr id="5" name="テキスト ボックス 4"/>
          <p:cNvSpPr txBox="1"/>
          <p:nvPr/>
        </p:nvSpPr>
        <p:spPr>
          <a:xfrm>
            <a:off x="8963940" y="1739867"/>
            <a:ext cx="2423859" cy="2862322"/>
          </a:xfrm>
          <a:prstGeom prst="rect">
            <a:avLst/>
          </a:prstGeom>
        </p:spPr>
        <p:txBody>
          <a:bodyPr wrap="square">
            <a:spAutoFit/>
          </a:bodyPr>
          <a:lstStyle/>
          <a:p>
            <a:pPr lvl="0">
              <a:defRPr/>
            </a:pPr>
            <a:r>
              <a:rPr lang="ja-JP" altLang="en-US" dirty="0" smtClean="0"/>
              <a:t>・</a:t>
            </a:r>
            <a:r>
              <a:rPr lang="en-US" altLang="ja-JP" dirty="0" err="1" smtClean="0"/>
              <a:t>VirtualBox</a:t>
            </a:r>
            <a:r>
              <a:rPr lang="ja-JP" altLang="en-US" dirty="0" smtClean="0"/>
              <a:t>をインストール</a:t>
            </a:r>
            <a:endParaRPr lang="en-US" altLang="ja-JP" dirty="0" smtClean="0"/>
          </a:p>
          <a:p>
            <a:pPr lvl="0">
              <a:defRPr/>
            </a:pPr>
            <a:endParaRPr lang="en-US" altLang="ja-JP" dirty="0"/>
          </a:p>
          <a:p>
            <a:pPr lvl="0">
              <a:defRPr/>
            </a:pPr>
            <a:r>
              <a:rPr lang="ja-JP" altLang="en-US" dirty="0" smtClean="0"/>
              <a:t>・使用する</a:t>
            </a:r>
            <a:r>
              <a:rPr lang="en-US" altLang="ja-JP" dirty="0" smtClean="0"/>
              <a:t>OS</a:t>
            </a:r>
            <a:r>
              <a:rPr lang="ja-JP" altLang="en-US" dirty="0" smtClean="0"/>
              <a:t>をインストール</a:t>
            </a:r>
            <a:endParaRPr lang="en-US" altLang="ja-JP" dirty="0" smtClean="0"/>
          </a:p>
          <a:p>
            <a:pPr lvl="0">
              <a:defRPr/>
            </a:pPr>
            <a:endParaRPr lang="en-US" altLang="ja-JP" dirty="0"/>
          </a:p>
          <a:p>
            <a:pPr lvl="0">
              <a:defRPr/>
            </a:pPr>
            <a:r>
              <a:rPr lang="ja-JP" altLang="en-US" dirty="0" smtClean="0"/>
              <a:t>・システムの環境構築</a:t>
            </a:r>
            <a:endParaRPr lang="en-US" altLang="ja-JP" dirty="0" smtClean="0"/>
          </a:p>
          <a:p>
            <a:pPr lvl="0">
              <a:defRPr/>
            </a:pPr>
            <a:endParaRPr lang="en-US" altLang="ja-JP" dirty="0"/>
          </a:p>
          <a:p>
            <a:pPr lvl="0">
              <a:defRPr/>
            </a:pPr>
            <a:r>
              <a:rPr lang="ja-JP" altLang="en-US" dirty="0" smtClean="0"/>
              <a:t>・起動</a:t>
            </a:r>
            <a:endParaRPr lang="ja-JP" altLang="en-US"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8505" y="243940"/>
            <a:ext cx="1680866" cy="840433"/>
          </a:xfrm>
          <a:prstGeom prst="rect">
            <a:avLst/>
          </a:prstGeom>
        </p:spPr>
      </p:pic>
    </p:spTree>
    <p:extLst>
      <p:ext uri="{BB962C8B-B14F-4D97-AF65-F5344CB8AC3E}">
        <p14:creationId xmlns:p14="http://schemas.microsoft.com/office/powerpoint/2010/main" val="815887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5433" y="1395191"/>
            <a:ext cx="5470927" cy="4793574"/>
          </a:xfrm>
          <a:prstGeom prst="rect">
            <a:avLst/>
          </a:prstGeom>
        </p:spPr>
      </p:pic>
      <p:sp>
        <p:nvSpPr>
          <p:cNvPr id="3" name="テキスト ボックス 2"/>
          <p:cNvSpPr txBox="1"/>
          <p:nvPr/>
        </p:nvSpPr>
        <p:spPr>
          <a:xfrm>
            <a:off x="1305433" y="433326"/>
            <a:ext cx="6788727" cy="461665"/>
          </a:xfrm>
          <a:prstGeom prst="rect">
            <a:avLst/>
          </a:prstGeom>
          <a:noFill/>
        </p:spPr>
        <p:txBody>
          <a:bodyPr wrap="square">
            <a:spAutoFit/>
          </a:bodyPr>
          <a:lstStyle/>
          <a:p>
            <a:pPr lvl="0">
              <a:defRPr/>
            </a:pPr>
            <a:r>
              <a:rPr kumimoji="1" lang="ja-JP" altLang="en-US" sz="2400" b="1" u="sng" dirty="0" smtClean="0"/>
              <a:t>コマンドの使用</a:t>
            </a:r>
            <a:endParaRPr kumimoji="1" lang="ja-JP" altLang="en-US" sz="2400" b="1" u="sng" dirty="0"/>
          </a:p>
        </p:txBody>
      </p:sp>
      <p:sp>
        <p:nvSpPr>
          <p:cNvPr id="4" name="正方形/長方形 3"/>
          <p:cNvSpPr/>
          <p:nvPr/>
        </p:nvSpPr>
        <p:spPr>
          <a:xfrm>
            <a:off x="7103165" y="1395191"/>
            <a:ext cx="4412973" cy="4793574"/>
          </a:xfrm>
          <a:prstGeom prst="rect">
            <a:avLst/>
          </a:prstGeom>
          <a:solidFill>
            <a:srgbClr val="DFE6F7">
              <a:alpha val="100000"/>
            </a:srgbClr>
          </a:solidFill>
          <a:ln w="12700" cap="flat" cmpd="sng" algn="ctr">
            <a:solidFill>
              <a:srgbClr val="FFFFFF">
                <a:alpha val="100000"/>
              </a:srgbClr>
            </a:solidFill>
            <a:prstDash val="solid"/>
            <a:miter/>
          </a:ln>
        </p:spPr>
        <p:txBody>
          <a:bodyPr anchor="ctr"/>
          <a:lstStyle/>
          <a:p>
            <a:pPr marL="0" lvl="0" indent="0" algn="ctr" defTabSz="914400" rtl="0" eaLnBrk="1" latinLnBrk="0" hangingPunct="1">
              <a:lnSpc>
                <a:spcPct val="100000"/>
              </a:lnSpc>
              <a:spcBef>
                <a:spcPct val="0"/>
              </a:spcBef>
              <a:spcAft>
                <a:spcPts val="0"/>
              </a:spcAft>
              <a:buNone/>
              <a:defRPr/>
            </a:pPr>
            <a:endParaRPr kumimoji="0" lang="ja-JP" altLang="en-US" sz="1800" b="0" i="0" u="none" strike="noStrike" kern="1200" cap="none" spc="0" normalizeH="0" baseline="0">
              <a:solidFill>
                <a:srgbClr val="FFFFFF"/>
              </a:solidFill>
              <a:latin typeface="Montserrat"/>
              <a:ea typeface="游ゴシック"/>
              <a:cs typeface="游ゴシック"/>
            </a:endParaRPr>
          </a:p>
        </p:txBody>
      </p:sp>
      <p:sp>
        <p:nvSpPr>
          <p:cNvPr id="5" name="テキスト ボックス 4"/>
          <p:cNvSpPr txBox="1"/>
          <p:nvPr/>
        </p:nvSpPr>
        <p:spPr>
          <a:xfrm>
            <a:off x="7262191" y="1628387"/>
            <a:ext cx="4041913" cy="3970318"/>
          </a:xfrm>
          <a:prstGeom prst="rect">
            <a:avLst/>
          </a:prstGeom>
        </p:spPr>
        <p:txBody>
          <a:bodyPr wrap="square">
            <a:spAutoFit/>
          </a:bodyPr>
          <a:lstStyle/>
          <a:p>
            <a:pPr lvl="0">
              <a:defRPr/>
            </a:pPr>
            <a:r>
              <a:rPr lang="ja-JP" altLang="en-US" dirty="0" smtClean="0"/>
              <a:t>・コマンドを使用してファイルやフォルダを操作</a:t>
            </a:r>
            <a:endParaRPr lang="en-US" altLang="ja-JP" dirty="0" smtClean="0"/>
          </a:p>
          <a:p>
            <a:pPr lvl="0">
              <a:defRPr/>
            </a:pPr>
            <a:endParaRPr lang="en-US" altLang="ja-JP" dirty="0" smtClean="0"/>
          </a:p>
          <a:p>
            <a:pPr lvl="0">
              <a:defRPr/>
            </a:pPr>
            <a:r>
              <a:rPr lang="en-US" altLang="ja-JP" dirty="0" smtClean="0"/>
              <a:t>cd…</a:t>
            </a:r>
            <a:r>
              <a:rPr lang="ja-JP" altLang="en-US" dirty="0" smtClean="0"/>
              <a:t>対象のディレクトリに移動</a:t>
            </a:r>
            <a:endParaRPr lang="en-US" altLang="ja-JP" dirty="0" smtClean="0"/>
          </a:p>
          <a:p>
            <a:pPr lvl="0">
              <a:defRPr/>
            </a:pPr>
            <a:r>
              <a:rPr lang="en-US" altLang="ja-JP" dirty="0"/>
              <a:t>l</a:t>
            </a:r>
            <a:r>
              <a:rPr lang="en-US" altLang="ja-JP" dirty="0" smtClean="0"/>
              <a:t>s…</a:t>
            </a:r>
            <a:r>
              <a:rPr lang="ja-JP" altLang="en-US" dirty="0" smtClean="0"/>
              <a:t>対象ディレクトリの情報を表示</a:t>
            </a:r>
            <a:endParaRPr lang="en-US" altLang="ja-JP" dirty="0" smtClean="0"/>
          </a:p>
          <a:p>
            <a:pPr lvl="0">
              <a:defRPr/>
            </a:pPr>
            <a:r>
              <a:rPr lang="en-US" altLang="ja-JP" dirty="0" err="1"/>
              <a:t>m</a:t>
            </a:r>
            <a:r>
              <a:rPr lang="en-US" altLang="ja-JP" dirty="0" err="1" smtClean="0"/>
              <a:t>kdir</a:t>
            </a:r>
            <a:r>
              <a:rPr lang="en-US" altLang="ja-JP" dirty="0" smtClean="0"/>
              <a:t>…</a:t>
            </a:r>
            <a:r>
              <a:rPr lang="ja-JP" altLang="en-US" dirty="0" smtClean="0"/>
              <a:t>新しいフォルダの作成</a:t>
            </a:r>
            <a:endParaRPr lang="en-US" altLang="ja-JP" dirty="0" smtClean="0"/>
          </a:p>
          <a:p>
            <a:pPr lvl="0">
              <a:defRPr/>
            </a:pPr>
            <a:r>
              <a:rPr lang="en-US" altLang="ja-JP" dirty="0" err="1"/>
              <a:t>c</a:t>
            </a:r>
            <a:r>
              <a:rPr lang="en-US" altLang="ja-JP" dirty="0" err="1" smtClean="0"/>
              <a:t>p</a:t>
            </a:r>
            <a:r>
              <a:rPr lang="en-US" altLang="ja-JP" dirty="0" smtClean="0"/>
              <a:t>…</a:t>
            </a:r>
            <a:r>
              <a:rPr lang="ja-JP" altLang="en-US" dirty="0" smtClean="0"/>
              <a:t>対象ファイルのコピー</a:t>
            </a:r>
            <a:endParaRPr lang="en-US" altLang="ja-JP" dirty="0" smtClean="0"/>
          </a:p>
          <a:p>
            <a:pPr lvl="0">
              <a:defRPr/>
            </a:pPr>
            <a:r>
              <a:rPr lang="en-US" altLang="ja-JP" dirty="0"/>
              <a:t>m</a:t>
            </a:r>
            <a:r>
              <a:rPr lang="en-US" altLang="ja-JP" dirty="0" smtClean="0"/>
              <a:t>v…</a:t>
            </a:r>
            <a:r>
              <a:rPr lang="ja-JP" altLang="en-US" dirty="0" smtClean="0"/>
              <a:t>ファイルの移動や名前変更</a:t>
            </a:r>
            <a:endParaRPr lang="en-US" altLang="ja-JP" dirty="0" smtClean="0"/>
          </a:p>
          <a:p>
            <a:pPr lvl="0">
              <a:defRPr/>
            </a:pPr>
            <a:r>
              <a:rPr lang="en-US" altLang="ja-JP" dirty="0" err="1"/>
              <a:t>r</a:t>
            </a:r>
            <a:r>
              <a:rPr lang="en-US" altLang="ja-JP" dirty="0" err="1" smtClean="0"/>
              <a:t>m</a:t>
            </a:r>
            <a:r>
              <a:rPr lang="en-US" altLang="ja-JP" dirty="0" smtClean="0"/>
              <a:t>…</a:t>
            </a:r>
            <a:r>
              <a:rPr lang="ja-JP" altLang="en-US" dirty="0" smtClean="0"/>
              <a:t>ファイルの削除</a:t>
            </a:r>
            <a:endParaRPr lang="en-US" altLang="ja-JP" dirty="0" smtClean="0"/>
          </a:p>
          <a:p>
            <a:pPr lvl="0">
              <a:defRPr/>
            </a:pPr>
            <a:r>
              <a:rPr lang="en-US" altLang="ja-JP" dirty="0"/>
              <a:t>c</a:t>
            </a:r>
            <a:r>
              <a:rPr lang="en-US" altLang="ja-JP" dirty="0" smtClean="0"/>
              <a:t>at…</a:t>
            </a:r>
            <a:r>
              <a:rPr lang="ja-JP" altLang="en-US" dirty="0" smtClean="0"/>
              <a:t>テキストファイルの内容を表示</a:t>
            </a:r>
            <a:endParaRPr lang="en-US" altLang="ja-JP" dirty="0" smtClean="0"/>
          </a:p>
          <a:p>
            <a:pPr lvl="0">
              <a:defRPr/>
            </a:pPr>
            <a:r>
              <a:rPr lang="en-US" altLang="ja-JP" dirty="0"/>
              <a:t>t</a:t>
            </a:r>
            <a:r>
              <a:rPr lang="en-US" altLang="ja-JP" dirty="0" smtClean="0"/>
              <a:t>ar…</a:t>
            </a:r>
            <a:r>
              <a:rPr lang="ja-JP" altLang="en-US" dirty="0" smtClean="0"/>
              <a:t>ファイルの圧縮、展開</a:t>
            </a:r>
            <a:endParaRPr lang="en-US" altLang="ja-JP" dirty="0" smtClean="0"/>
          </a:p>
          <a:p>
            <a:pPr lvl="0">
              <a:defRPr/>
            </a:pPr>
            <a:r>
              <a:rPr lang="en-US" altLang="ja-JP" dirty="0"/>
              <a:t>f</a:t>
            </a:r>
            <a:r>
              <a:rPr lang="en-US" altLang="ja-JP" dirty="0" smtClean="0"/>
              <a:t>ind…</a:t>
            </a:r>
            <a:r>
              <a:rPr lang="ja-JP" altLang="en-US" dirty="0" smtClean="0"/>
              <a:t>ファイルの検索</a:t>
            </a:r>
            <a:endParaRPr lang="en-US" altLang="ja-JP" dirty="0" smtClean="0"/>
          </a:p>
          <a:p>
            <a:pPr lvl="0">
              <a:defRPr/>
            </a:pPr>
            <a:r>
              <a:rPr lang="en-US" altLang="ja-JP" dirty="0"/>
              <a:t>v</a:t>
            </a:r>
            <a:r>
              <a:rPr lang="en-US" altLang="ja-JP" dirty="0" smtClean="0"/>
              <a:t>i…</a:t>
            </a:r>
            <a:r>
              <a:rPr lang="ja-JP" altLang="en-US" dirty="0" smtClean="0"/>
              <a:t>テキストエディタの起動、編集</a:t>
            </a:r>
            <a:endParaRPr lang="en-US" altLang="ja-JP" dirty="0" smtClean="0"/>
          </a:p>
          <a:p>
            <a:pPr lvl="0">
              <a:defRPr/>
            </a:pPr>
            <a:endParaRPr lang="en-US" altLang="ja-JP" dirty="0"/>
          </a:p>
        </p:txBody>
      </p:sp>
    </p:spTree>
    <p:extLst>
      <p:ext uri="{BB962C8B-B14F-4D97-AF65-F5344CB8AC3E}">
        <p14:creationId xmlns:p14="http://schemas.microsoft.com/office/powerpoint/2010/main" val="2900183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05433" y="433326"/>
            <a:ext cx="6788727" cy="461665"/>
          </a:xfrm>
          <a:prstGeom prst="rect">
            <a:avLst/>
          </a:prstGeom>
          <a:noFill/>
        </p:spPr>
        <p:txBody>
          <a:bodyPr wrap="square">
            <a:spAutoFit/>
          </a:bodyPr>
          <a:lstStyle/>
          <a:p>
            <a:pPr lvl="0">
              <a:defRPr/>
            </a:pPr>
            <a:r>
              <a:rPr kumimoji="1" lang="en-US" altLang="ja-JP" sz="2400" b="1" u="sng" dirty="0" smtClean="0"/>
              <a:t>WEB</a:t>
            </a:r>
            <a:r>
              <a:rPr kumimoji="1" lang="ja-JP" altLang="en-US" sz="2400" b="1" u="sng" dirty="0" smtClean="0"/>
              <a:t>サイト制作</a:t>
            </a:r>
            <a:endParaRPr kumimoji="1" lang="ja-JP" altLang="en-US" sz="2400" b="1" u="sng" dirty="0"/>
          </a:p>
        </p:txBody>
      </p:sp>
      <p:sp>
        <p:nvSpPr>
          <p:cNvPr id="7" name="正方形/長方形 6"/>
          <p:cNvSpPr/>
          <p:nvPr/>
        </p:nvSpPr>
        <p:spPr>
          <a:xfrm>
            <a:off x="1305433" y="1041988"/>
            <a:ext cx="3746500" cy="893151"/>
          </a:xfrm>
          <a:prstGeom prst="rect">
            <a:avLst/>
          </a:prstGeom>
          <a:solidFill>
            <a:srgbClr val="DFE6F7"/>
          </a:solidFill>
          <a:ln>
            <a:solidFill>
              <a:schemeClr val="lt1"/>
            </a:solidFill>
          </a:ln>
        </p:spPr>
        <p:style>
          <a:lnRef idx="2">
            <a:schemeClr val="accent1">
              <a:shade val="20000"/>
            </a:schemeClr>
          </a:lnRef>
          <a:fillRef idx="1">
            <a:schemeClr val="accent1"/>
          </a:fillRef>
          <a:effectRef idx="0">
            <a:schemeClr val="accent1"/>
          </a:effectRef>
          <a:fontRef idx="minor">
            <a:schemeClr val="lt1"/>
          </a:fontRef>
        </p:style>
        <p:txBody>
          <a:bodyPr anchor="ctr"/>
          <a:lstStyle/>
          <a:p>
            <a:pPr lvl="0" algn="ctr">
              <a:defRPr/>
            </a:pPr>
            <a:endParaRPr lang="ja-JP" altLang="en-US"/>
          </a:p>
        </p:txBody>
      </p:sp>
      <p:sp>
        <p:nvSpPr>
          <p:cNvPr id="8" name="テキスト ボックス 7"/>
          <p:cNvSpPr txBox="1"/>
          <p:nvPr/>
        </p:nvSpPr>
        <p:spPr>
          <a:xfrm>
            <a:off x="1379516" y="1063015"/>
            <a:ext cx="4064001" cy="830997"/>
          </a:xfrm>
          <a:prstGeom prst="rect">
            <a:avLst/>
          </a:prstGeom>
        </p:spPr>
        <p:txBody>
          <a:bodyPr wrap="square">
            <a:spAutoFit/>
          </a:bodyPr>
          <a:lstStyle/>
          <a:p>
            <a:pPr lvl="0">
              <a:defRPr/>
            </a:pPr>
            <a:r>
              <a:rPr lang="ja-JP" altLang="en-US" sz="1200" dirty="0">
                <a:effectLst>
                  <a:outerShdw blurRad="38100" dist="38100" dir="2700000" algn="tl">
                    <a:srgbClr val="C0C0C0"/>
                  </a:outerShdw>
                </a:effectLst>
              </a:rPr>
              <a:t>開発言語</a:t>
            </a:r>
            <a:r>
              <a:rPr lang="ja-JP" altLang="en-US" sz="1200" dirty="0" smtClean="0">
                <a:effectLst>
                  <a:outerShdw blurRad="38100" dist="38100" dir="2700000" algn="tl">
                    <a:srgbClr val="C0C0C0"/>
                  </a:outerShdw>
                </a:effectLst>
              </a:rPr>
              <a:t>：</a:t>
            </a:r>
            <a:r>
              <a:rPr lang="en-US" altLang="ja-JP" sz="1200" dirty="0" smtClean="0">
                <a:effectLst>
                  <a:outerShdw blurRad="38100" dist="38100" dir="2700000" algn="tl">
                    <a:srgbClr val="C0C0C0"/>
                  </a:outerShdw>
                </a:effectLst>
              </a:rPr>
              <a:t>HTML</a:t>
            </a:r>
            <a:r>
              <a:rPr lang="ja-JP" altLang="en-US" sz="1200" dirty="0" err="1" smtClean="0">
                <a:effectLst>
                  <a:outerShdw blurRad="38100" dist="38100" dir="2700000" algn="tl">
                    <a:srgbClr val="C0C0C0"/>
                  </a:outerShdw>
                </a:effectLst>
              </a:rPr>
              <a:t>、</a:t>
            </a:r>
            <a:r>
              <a:rPr lang="en-US" altLang="ja-JP" sz="1200" dirty="0" smtClean="0">
                <a:effectLst>
                  <a:outerShdw blurRad="38100" dist="38100" dir="2700000" algn="tl">
                    <a:srgbClr val="C0C0C0"/>
                  </a:outerShdw>
                </a:effectLst>
              </a:rPr>
              <a:t>CSS</a:t>
            </a:r>
            <a:r>
              <a:rPr lang="ja-JP" altLang="en-US" sz="1200" dirty="0" err="1" smtClean="0">
                <a:effectLst>
                  <a:outerShdw blurRad="38100" dist="38100" dir="2700000" algn="tl">
                    <a:srgbClr val="C0C0C0"/>
                  </a:outerShdw>
                </a:effectLst>
              </a:rPr>
              <a:t>、</a:t>
            </a:r>
            <a:r>
              <a:rPr lang="en-US" altLang="ja-JP" sz="1200" dirty="0" err="1" smtClean="0">
                <a:effectLst>
                  <a:outerShdw blurRad="38100" dist="38100" dir="2700000" algn="tl">
                    <a:srgbClr val="C0C0C0"/>
                  </a:outerShdw>
                </a:effectLst>
              </a:rPr>
              <a:t>Javascript</a:t>
            </a:r>
            <a:r>
              <a:rPr lang="ja-JP" altLang="en-US" sz="1200" dirty="0" err="1" smtClean="0">
                <a:effectLst>
                  <a:outerShdw blurRad="38100" dist="38100" dir="2700000" algn="tl">
                    <a:srgbClr val="C0C0C0"/>
                  </a:outerShdw>
                </a:effectLst>
              </a:rPr>
              <a:t>、</a:t>
            </a:r>
            <a:r>
              <a:rPr lang="en-US" altLang="ja-JP" sz="1200" dirty="0" smtClean="0">
                <a:effectLst>
                  <a:outerShdw blurRad="38100" dist="38100" dir="2700000" algn="tl">
                    <a:srgbClr val="C0C0C0"/>
                  </a:outerShdw>
                </a:effectLst>
              </a:rPr>
              <a:t>PHP</a:t>
            </a:r>
          </a:p>
          <a:p>
            <a:pPr lvl="0">
              <a:defRPr/>
            </a:pPr>
            <a:r>
              <a:rPr lang="ja-JP" altLang="en-US" sz="1200" dirty="0" smtClean="0">
                <a:effectLst>
                  <a:outerShdw blurRad="38100" dist="38100" dir="2700000" algn="tl">
                    <a:srgbClr val="C0C0C0"/>
                  </a:outerShdw>
                </a:effectLst>
              </a:rPr>
              <a:t>使用ツール</a:t>
            </a:r>
            <a:r>
              <a:rPr lang="ja-JP" altLang="en-US" sz="1200" dirty="0" smtClean="0"/>
              <a:t>：</a:t>
            </a:r>
            <a:r>
              <a:rPr lang="en-US" altLang="ja-JP" sz="1200" dirty="0" smtClean="0"/>
              <a:t>WordPress</a:t>
            </a:r>
            <a:endParaRPr lang="en-US" altLang="ja-JP" sz="1200" dirty="0" smtClean="0">
              <a:effectLst>
                <a:outerShdw blurRad="38100" dist="38100" dir="2700000" algn="tl">
                  <a:srgbClr val="C0C0C0"/>
                </a:outerShdw>
              </a:effectLst>
            </a:endParaRPr>
          </a:p>
          <a:p>
            <a:pPr lvl="0">
              <a:defRPr/>
            </a:pPr>
            <a:r>
              <a:rPr lang="ja-JP" altLang="en-US" sz="1200" dirty="0" smtClean="0">
                <a:effectLst>
                  <a:outerShdw blurRad="38100" dist="38100" dir="2700000" algn="tl">
                    <a:srgbClr val="C0C0C0"/>
                  </a:outerShdw>
                </a:effectLst>
              </a:rPr>
              <a:t>担当：コーディング、</a:t>
            </a:r>
            <a:r>
              <a:rPr lang="ja-JP" altLang="en-US" sz="1200" dirty="0">
                <a:effectLst>
                  <a:outerShdw blurRad="38100" dist="38100" dir="2700000" algn="tl">
                    <a:srgbClr val="C0C0C0"/>
                  </a:outerShdw>
                </a:effectLst>
              </a:rPr>
              <a:t>テスト</a:t>
            </a:r>
            <a:r>
              <a:rPr lang="ja-JP" altLang="en-US" sz="1200" dirty="0"/>
              <a:t>　　</a:t>
            </a:r>
            <a:r>
              <a:rPr lang="ja-JP" altLang="en-US" sz="1200" dirty="0">
                <a:effectLst>
                  <a:outerShdw blurRad="38100" dist="38100" dir="2700000" algn="tl">
                    <a:srgbClr val="C0C0C0"/>
                  </a:outerShdw>
                </a:effectLst>
              </a:rPr>
              <a:t>　</a:t>
            </a:r>
          </a:p>
          <a:p>
            <a:pPr lvl="0">
              <a:defRPr/>
            </a:pPr>
            <a:r>
              <a:rPr lang="ja-JP" altLang="en-US" sz="1200" dirty="0">
                <a:effectLst>
                  <a:outerShdw blurRad="38100" dist="38100" dir="2700000" algn="tl">
                    <a:srgbClr val="C0C0C0"/>
                  </a:outerShdw>
                </a:effectLst>
              </a:rPr>
              <a:t>期間</a:t>
            </a:r>
            <a:r>
              <a:rPr lang="ja-JP" altLang="en-US" sz="1200" dirty="0" smtClean="0">
                <a:effectLst>
                  <a:outerShdw blurRad="38100" dist="38100" dir="2700000" algn="tl">
                    <a:srgbClr val="C0C0C0"/>
                  </a:outerShdw>
                </a:effectLst>
              </a:rPr>
              <a:t>：</a:t>
            </a:r>
            <a:r>
              <a:rPr lang="en-US" altLang="ja-JP" sz="1200" dirty="0" smtClean="0">
                <a:effectLst>
                  <a:outerShdw blurRad="38100" dist="38100" dir="2700000" algn="tl">
                    <a:srgbClr val="C0C0C0"/>
                  </a:outerShdw>
                </a:effectLst>
              </a:rPr>
              <a:t>12</a:t>
            </a:r>
            <a:r>
              <a:rPr lang="ja-JP" altLang="en-US" sz="1200" dirty="0" smtClean="0">
                <a:effectLst>
                  <a:outerShdw blurRad="38100" dist="38100" dir="2700000" algn="tl">
                    <a:srgbClr val="C0C0C0"/>
                  </a:outerShdw>
                </a:effectLst>
              </a:rPr>
              <a:t>ヶ月</a:t>
            </a:r>
            <a:endParaRPr lang="ja-JP" altLang="en-US" sz="1200" dirty="0"/>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5433" y="2099833"/>
            <a:ext cx="7992275" cy="3903203"/>
          </a:xfrm>
          <a:prstGeom prst="rect">
            <a:avLst/>
          </a:prstGeom>
        </p:spPr>
      </p:pic>
      <p:pic>
        <p:nvPicPr>
          <p:cNvPr id="14" name="図 13"/>
          <p:cNvPicPr>
            <a:picLocks noChangeAspect="1"/>
          </p:cNvPicPr>
          <p:nvPr/>
        </p:nvPicPr>
        <p:blipFill rotWithShape="1">
          <a:blip r:embed="rId3"/>
          <a:stretch>
            <a:fillRect/>
          </a:stretch>
        </p:blipFill>
        <p:spPr>
          <a:xfrm>
            <a:off x="7960568" y="339538"/>
            <a:ext cx="531398" cy="531398"/>
          </a:xfrm>
          <a:prstGeom prst="rect">
            <a:avLst/>
          </a:prstGeom>
        </p:spPr>
      </p:pic>
      <p:pic>
        <p:nvPicPr>
          <p:cNvPr id="15" name="図 14"/>
          <p:cNvPicPr>
            <a:picLocks noChangeAspect="1"/>
          </p:cNvPicPr>
          <p:nvPr/>
        </p:nvPicPr>
        <p:blipFill rotWithShape="1">
          <a:blip r:embed="rId4"/>
          <a:stretch>
            <a:fillRect/>
          </a:stretch>
        </p:blipFill>
        <p:spPr>
          <a:xfrm>
            <a:off x="7285325" y="339538"/>
            <a:ext cx="441593" cy="531398"/>
          </a:xfrm>
          <a:prstGeom prst="rect">
            <a:avLst/>
          </a:prstGeom>
        </p:spPr>
      </p:pic>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5325" y="321410"/>
            <a:ext cx="1080000" cy="658536"/>
          </a:xfrm>
          <a:prstGeom prst="rect">
            <a:avLst/>
          </a:prstGeom>
        </p:spPr>
      </p:pic>
      <p:pic>
        <p:nvPicPr>
          <p:cNvPr id="17" name="図 16"/>
          <p:cNvPicPr>
            <a:picLocks noChangeAspect="1"/>
          </p:cNvPicPr>
          <p:nvPr/>
        </p:nvPicPr>
        <p:blipFill rotWithShape="1">
          <a:blip r:embed="rId6"/>
          <a:stretch>
            <a:fillRect/>
          </a:stretch>
        </p:blipFill>
        <p:spPr>
          <a:xfrm>
            <a:off x="8627276" y="259368"/>
            <a:ext cx="782620" cy="782620"/>
          </a:xfrm>
          <a:prstGeom prst="rect">
            <a:avLst/>
          </a:prstGeom>
        </p:spPr>
      </p:pic>
    </p:spTree>
    <p:extLst>
      <p:ext uri="{BB962C8B-B14F-4D97-AF65-F5344CB8AC3E}">
        <p14:creationId xmlns:p14="http://schemas.microsoft.com/office/powerpoint/2010/main" val="51232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5715626" y="1180484"/>
            <a:ext cx="4238627" cy="1433881"/>
          </a:xfrm>
          <a:prstGeom prst="rect">
            <a:avLst/>
          </a:prstGeom>
          <a:solidFill>
            <a:srgbClr val="DFE6F7">
              <a:alpha val="100000"/>
            </a:srgbClr>
          </a:solidFill>
          <a:ln w="12700" cap="flat" cmpd="sng" algn="ctr">
            <a:solidFill>
              <a:srgbClr val="FFFFFF">
                <a:alpha val="100000"/>
              </a:srgbClr>
            </a:solidFill>
            <a:prstDash val="solid"/>
            <a:miter/>
          </a:ln>
        </p:spPr>
        <p:txBody>
          <a:bodyPr anchor="ctr"/>
          <a:lstStyle/>
          <a:p>
            <a:pPr marL="0" lvl="0" indent="0" algn="ctr" defTabSz="914400" rtl="0" eaLnBrk="1" latinLnBrk="0" hangingPunct="1">
              <a:lnSpc>
                <a:spcPct val="100000"/>
              </a:lnSpc>
              <a:spcBef>
                <a:spcPct val="0"/>
              </a:spcBef>
              <a:spcAft>
                <a:spcPts val="0"/>
              </a:spcAft>
              <a:buNone/>
              <a:defRPr/>
            </a:pPr>
            <a:endParaRPr kumimoji="0" lang="ja-JP" altLang="en-US" sz="1800" b="0" i="0" u="none" strike="noStrike" kern="1200" cap="none" spc="0" normalizeH="0" baseline="0">
              <a:solidFill>
                <a:srgbClr val="FFFFFF"/>
              </a:solidFill>
              <a:latin typeface="Montserrat"/>
              <a:ea typeface="游ゴシック"/>
              <a:cs typeface="游ゴシック"/>
            </a:endParaRPr>
          </a:p>
        </p:txBody>
      </p:sp>
      <p:sp>
        <p:nvSpPr>
          <p:cNvPr id="12" name="正方形/長方形 11"/>
          <p:cNvSpPr/>
          <p:nvPr/>
        </p:nvSpPr>
        <p:spPr>
          <a:xfrm>
            <a:off x="1305433" y="1204674"/>
            <a:ext cx="4160309" cy="910835"/>
          </a:xfrm>
          <a:prstGeom prst="rect">
            <a:avLst/>
          </a:prstGeom>
          <a:solidFill>
            <a:srgbClr val="DFE6F7"/>
          </a:solidFill>
          <a:ln>
            <a:solidFill>
              <a:schemeClr val="lt1"/>
            </a:solidFill>
          </a:ln>
        </p:spPr>
        <p:style>
          <a:lnRef idx="2">
            <a:schemeClr val="accent1">
              <a:shade val="20000"/>
            </a:schemeClr>
          </a:lnRef>
          <a:fillRef idx="1">
            <a:schemeClr val="accent1"/>
          </a:fillRef>
          <a:effectRef idx="0">
            <a:schemeClr val="accent1"/>
          </a:effectRef>
          <a:fontRef idx="minor">
            <a:schemeClr val="lt1"/>
          </a:fontRef>
        </p:style>
        <p:txBody>
          <a:bodyPr anchor="ctr"/>
          <a:lstStyle/>
          <a:p>
            <a:pPr lvl="0" algn="ctr">
              <a:defRPr/>
            </a:pPr>
            <a:endParaRPr lang="ja-JP" altLang="en-US"/>
          </a:p>
        </p:txBody>
      </p:sp>
      <p:sp>
        <p:nvSpPr>
          <p:cNvPr id="6" name="テキスト ボックス 5"/>
          <p:cNvSpPr txBox="1"/>
          <p:nvPr/>
        </p:nvSpPr>
        <p:spPr>
          <a:xfrm>
            <a:off x="1305433" y="433326"/>
            <a:ext cx="6788727" cy="461665"/>
          </a:xfrm>
          <a:prstGeom prst="rect">
            <a:avLst/>
          </a:prstGeom>
          <a:noFill/>
        </p:spPr>
        <p:txBody>
          <a:bodyPr wrap="square">
            <a:spAutoFit/>
          </a:bodyPr>
          <a:lstStyle/>
          <a:p>
            <a:pPr lvl="0">
              <a:defRPr/>
            </a:pPr>
            <a:r>
              <a:rPr kumimoji="1" lang="ja-JP" altLang="en-US" sz="2400" b="1" u="sng" dirty="0"/>
              <a:t>動画</a:t>
            </a:r>
            <a:r>
              <a:rPr kumimoji="1" lang="ja-JP" altLang="en-US" sz="2400" b="1" u="sng" dirty="0" smtClean="0"/>
              <a:t>配信</a:t>
            </a:r>
            <a:r>
              <a:rPr kumimoji="1" lang="ja-JP" altLang="en-US" sz="2400" b="1" u="sng" dirty="0"/>
              <a:t>システム</a:t>
            </a:r>
            <a:r>
              <a:rPr kumimoji="1" lang="ja-JP" altLang="en-US" sz="2400" b="1" u="sng" dirty="0" smtClean="0"/>
              <a:t>の</a:t>
            </a:r>
            <a:r>
              <a:rPr kumimoji="1" lang="ja-JP" altLang="en-US" sz="2400" b="1" u="sng" dirty="0"/>
              <a:t>作成</a:t>
            </a:r>
          </a:p>
        </p:txBody>
      </p:sp>
      <p:pic>
        <p:nvPicPr>
          <p:cNvPr id="8" name="図 7"/>
          <p:cNvPicPr>
            <a:picLocks noChangeAspect="1"/>
          </p:cNvPicPr>
          <p:nvPr/>
        </p:nvPicPr>
        <p:blipFill rotWithShape="1">
          <a:blip r:embed="rId2"/>
          <a:stretch>
            <a:fillRect/>
          </a:stretch>
        </p:blipFill>
        <p:spPr>
          <a:xfrm>
            <a:off x="1431949" y="2227572"/>
            <a:ext cx="3606799" cy="2323203"/>
          </a:xfrm>
          <a:prstGeom prst="rect">
            <a:avLst/>
          </a:prstGeom>
          <a:effectLst>
            <a:outerShdw blurRad="76200" dist="76200" dir="2700000" algn="ctr" rotWithShape="0">
              <a:srgbClr val="000000">
                <a:alpha val="50000"/>
              </a:srgbClr>
            </a:outerShdw>
          </a:effectLst>
        </p:spPr>
      </p:pic>
      <p:pic>
        <p:nvPicPr>
          <p:cNvPr id="10" name="図 9"/>
          <p:cNvPicPr>
            <a:picLocks noChangeAspect="1"/>
          </p:cNvPicPr>
          <p:nvPr/>
        </p:nvPicPr>
        <p:blipFill rotWithShape="1">
          <a:blip r:embed="rId3"/>
          <a:stretch>
            <a:fillRect/>
          </a:stretch>
        </p:blipFill>
        <p:spPr>
          <a:xfrm>
            <a:off x="1431949" y="4550775"/>
            <a:ext cx="3602836" cy="2214033"/>
          </a:xfrm>
          <a:prstGeom prst="rect">
            <a:avLst/>
          </a:prstGeom>
          <a:effectLst>
            <a:outerShdw blurRad="76200" dist="76200" dir="2700000" algn="ctr" rotWithShape="0">
              <a:srgbClr val="000000">
                <a:alpha val="50000"/>
              </a:srgbClr>
            </a:outerShdw>
          </a:effectLst>
        </p:spPr>
      </p:pic>
      <p:sp>
        <p:nvSpPr>
          <p:cNvPr id="11" name="テキスト ボックス 10"/>
          <p:cNvSpPr txBox="1"/>
          <p:nvPr/>
        </p:nvSpPr>
        <p:spPr>
          <a:xfrm>
            <a:off x="1431949" y="1221398"/>
            <a:ext cx="4064001" cy="861774"/>
          </a:xfrm>
          <a:prstGeom prst="rect">
            <a:avLst/>
          </a:prstGeom>
        </p:spPr>
        <p:txBody>
          <a:bodyPr wrap="square">
            <a:spAutoFit/>
          </a:bodyPr>
          <a:lstStyle/>
          <a:p>
            <a:pPr lvl="0">
              <a:defRPr/>
            </a:pPr>
            <a:r>
              <a:rPr lang="ja-JP" altLang="en-US" sz="1000" dirty="0">
                <a:effectLst>
                  <a:outerShdw blurRad="38100" dist="38100" dir="2700000" algn="tl">
                    <a:srgbClr val="C0C0C0"/>
                  </a:outerShdw>
                </a:effectLst>
              </a:rPr>
              <a:t>開発言語：</a:t>
            </a:r>
            <a:r>
              <a:rPr lang="en-US" altLang="ja-JP" sz="1000" dirty="0">
                <a:effectLst>
                  <a:outerShdw blurRad="38100" dist="38100" dir="2700000" algn="tl">
                    <a:srgbClr val="C0C0C0"/>
                  </a:outerShdw>
                </a:effectLst>
              </a:rPr>
              <a:t>HTML</a:t>
            </a:r>
            <a:r>
              <a:rPr lang="ja-JP" altLang="en-US" sz="1000" dirty="0" err="1">
                <a:effectLst>
                  <a:outerShdw blurRad="38100" dist="38100" dir="2700000" algn="tl">
                    <a:srgbClr val="C0C0C0"/>
                  </a:outerShdw>
                </a:effectLst>
              </a:rPr>
              <a:t>、</a:t>
            </a:r>
            <a:r>
              <a:rPr lang="en-US" altLang="ja-JP" sz="1000" dirty="0" err="1">
                <a:effectLst>
                  <a:outerShdw blurRad="38100" dist="38100" dir="2700000" algn="tl">
                    <a:srgbClr val="C0C0C0"/>
                  </a:outerShdw>
                </a:effectLst>
              </a:rPr>
              <a:t>CSS,Javascript</a:t>
            </a:r>
            <a:r>
              <a:rPr lang="ja-JP" altLang="en-US" sz="1000" dirty="0" err="1">
                <a:effectLst>
                  <a:outerShdw blurRad="38100" dist="38100" dir="2700000" algn="tl">
                    <a:srgbClr val="C0C0C0"/>
                  </a:outerShdw>
                </a:effectLst>
              </a:rPr>
              <a:t>、</a:t>
            </a:r>
            <a:r>
              <a:rPr lang="en-US" altLang="ja-JP" sz="1000" dirty="0">
                <a:effectLst>
                  <a:outerShdw blurRad="38100" dist="38100" dir="2700000" algn="tl">
                    <a:srgbClr val="C0C0C0"/>
                  </a:outerShdw>
                </a:effectLst>
              </a:rPr>
              <a:t>PHP</a:t>
            </a:r>
          </a:p>
          <a:p>
            <a:pPr lvl="0">
              <a:defRPr/>
            </a:pPr>
            <a:r>
              <a:rPr lang="ja-JP" altLang="en-US" sz="1000" dirty="0">
                <a:effectLst>
                  <a:outerShdw blurRad="38100" dist="38100" dir="2700000" algn="tl">
                    <a:srgbClr val="C0C0C0"/>
                  </a:outerShdw>
                </a:effectLst>
              </a:rPr>
              <a:t>担当：詳細設計、進捗管理、課題管理</a:t>
            </a:r>
            <a:r>
              <a:rPr lang="ja-JP" altLang="en-US" sz="1000" dirty="0" smtClean="0">
                <a:effectLst>
                  <a:outerShdw blurRad="38100" dist="38100" dir="2700000" algn="tl">
                    <a:srgbClr val="C0C0C0"/>
                  </a:outerShdw>
                </a:effectLst>
              </a:rPr>
              <a:t>、コーディング、デバック</a:t>
            </a:r>
            <a:r>
              <a:rPr lang="ja-JP" altLang="en-US" sz="1000" dirty="0">
                <a:effectLst>
                  <a:outerShdw blurRad="38100" dist="38100" dir="2700000" algn="tl">
                    <a:srgbClr val="C0C0C0"/>
                  </a:outerShdw>
                </a:effectLst>
              </a:rPr>
              <a:t>、</a:t>
            </a:r>
            <a:r>
              <a:rPr lang="ja-JP" altLang="en-US" sz="1000" dirty="0" smtClean="0">
                <a:effectLst>
                  <a:outerShdw blurRad="38100" dist="38100" dir="2700000" algn="tl">
                    <a:srgbClr val="C0C0C0"/>
                  </a:outerShdw>
                </a:effectLst>
              </a:rPr>
              <a:t>レイアウト</a:t>
            </a:r>
            <a:r>
              <a:rPr lang="en-US" altLang="ja-JP" sz="1000" dirty="0">
                <a:effectLst>
                  <a:outerShdw blurRad="38100" dist="38100" dir="2700000" algn="tl">
                    <a:srgbClr val="C0C0C0"/>
                  </a:outerShdw>
                </a:effectLst>
              </a:rPr>
              <a:t/>
            </a:r>
            <a:br>
              <a:rPr lang="en-US" altLang="ja-JP" sz="1000" dirty="0">
                <a:effectLst>
                  <a:outerShdw blurRad="38100" dist="38100" dir="2700000" algn="tl">
                    <a:srgbClr val="C0C0C0"/>
                  </a:outerShdw>
                </a:effectLst>
              </a:rPr>
            </a:br>
            <a:r>
              <a:rPr lang="ja-JP" altLang="en-US" sz="1000" dirty="0"/>
              <a:t>開発環境：</a:t>
            </a:r>
            <a:r>
              <a:rPr lang="en-US" altLang="ja-JP" sz="1000" dirty="0"/>
              <a:t>WordPress</a:t>
            </a:r>
            <a:r>
              <a:rPr lang="ja-JP" altLang="en-US" sz="1000" dirty="0"/>
              <a:t>　　</a:t>
            </a:r>
            <a:r>
              <a:rPr lang="ja-JP" altLang="en-US" sz="1000" dirty="0">
                <a:effectLst>
                  <a:outerShdw blurRad="38100" dist="38100" dir="2700000" algn="tl">
                    <a:srgbClr val="C0C0C0"/>
                  </a:outerShdw>
                </a:effectLst>
              </a:rPr>
              <a:t>　</a:t>
            </a:r>
          </a:p>
          <a:p>
            <a:pPr lvl="0">
              <a:defRPr/>
            </a:pPr>
            <a:r>
              <a:rPr lang="ja-JP" altLang="en-US" sz="1000" dirty="0">
                <a:effectLst>
                  <a:outerShdw blurRad="38100" dist="38100" dir="2700000" algn="tl">
                    <a:srgbClr val="C0C0C0"/>
                  </a:outerShdw>
                </a:effectLst>
              </a:rPr>
              <a:t>期間：</a:t>
            </a:r>
            <a:r>
              <a:rPr lang="en-US" altLang="ja-JP" sz="1000" dirty="0" smtClean="0">
                <a:effectLst>
                  <a:outerShdw blurRad="38100" dist="38100" dir="2700000" algn="tl">
                    <a:srgbClr val="C0C0C0"/>
                  </a:outerShdw>
                </a:effectLst>
              </a:rPr>
              <a:t>14</a:t>
            </a:r>
            <a:r>
              <a:rPr lang="ja-JP" altLang="en-US" sz="1000" dirty="0" smtClean="0">
                <a:effectLst>
                  <a:outerShdw blurRad="38100" dist="38100" dir="2700000" algn="tl">
                    <a:srgbClr val="C0C0C0"/>
                  </a:outerShdw>
                </a:effectLst>
              </a:rPr>
              <a:t>ヶ</a:t>
            </a:r>
            <a:r>
              <a:rPr lang="ja-JP" altLang="en-US" sz="1000" dirty="0">
                <a:effectLst>
                  <a:outerShdw blurRad="38100" dist="38100" dir="2700000" algn="tl">
                    <a:srgbClr val="C0C0C0"/>
                  </a:outerShdw>
                </a:effectLst>
              </a:rPr>
              <a:t>月</a:t>
            </a:r>
            <a:endParaRPr lang="ja-JP" altLang="en-US" sz="1000" dirty="0"/>
          </a:p>
        </p:txBody>
      </p:sp>
      <p:sp>
        <p:nvSpPr>
          <p:cNvPr id="13" name="テキスト ボックス 12"/>
          <p:cNvSpPr txBox="1"/>
          <p:nvPr/>
        </p:nvSpPr>
        <p:spPr>
          <a:xfrm>
            <a:off x="5837793" y="1366304"/>
            <a:ext cx="3778250" cy="1292662"/>
          </a:xfrm>
          <a:prstGeom prst="rect">
            <a:avLst/>
          </a:prstGeom>
        </p:spPr>
        <p:txBody>
          <a:bodyPr wrap="square">
            <a:spAutoFit/>
          </a:bodyPr>
          <a:lstStyle/>
          <a:p>
            <a:pPr lvl="0">
              <a:spcBef>
                <a:spcPct val="0"/>
              </a:spcBef>
              <a:buFontTx/>
              <a:buNone/>
              <a:defRPr/>
            </a:pPr>
            <a:r>
              <a:rPr lang="ja-JP" altLang="en-US" sz="1000" b="1" dirty="0">
                <a:latin typeface="Arial"/>
              </a:rPr>
              <a:t>社内用マニュアル動画の閲覧のリスト一覧ページ</a:t>
            </a:r>
          </a:p>
          <a:p>
            <a:pPr lvl="0">
              <a:spcBef>
                <a:spcPct val="0"/>
              </a:spcBef>
              <a:buFontTx/>
              <a:buNone/>
              <a:defRPr/>
            </a:pPr>
            <a:r>
              <a:rPr lang="ja-JP" altLang="en-US" sz="1000" dirty="0">
                <a:latin typeface="Arial"/>
              </a:rPr>
              <a:t>動画のサムネールをカテゴリ別に閲覧できるようにレイアウトを設計</a:t>
            </a:r>
          </a:p>
          <a:p>
            <a:pPr lvl="0">
              <a:spcBef>
                <a:spcPct val="0"/>
              </a:spcBef>
              <a:buFontTx/>
              <a:buNone/>
              <a:defRPr/>
            </a:pPr>
            <a:r>
              <a:rPr lang="ja-JP" altLang="en-US" sz="1000" b="1" dirty="0">
                <a:latin typeface="Arial"/>
              </a:rPr>
              <a:t>社内用マニュアル動画の再生ページ</a:t>
            </a:r>
          </a:p>
          <a:p>
            <a:pPr lvl="0">
              <a:spcBef>
                <a:spcPct val="0"/>
              </a:spcBef>
              <a:buFontTx/>
              <a:buNone/>
              <a:defRPr/>
            </a:pPr>
            <a:r>
              <a:rPr lang="ja-JP" altLang="en-US" sz="1000" dirty="0">
                <a:latin typeface="Arial"/>
              </a:rPr>
              <a:t>マニュアル動画のページ内への埋め込み、関連したマニュアルの動画ページへの遷移の流れ等の設計</a:t>
            </a:r>
          </a:p>
          <a:p>
            <a:pPr lvl="0">
              <a:spcBef>
                <a:spcPct val="0"/>
              </a:spcBef>
              <a:buFontTx/>
              <a:buNone/>
              <a:defRPr/>
            </a:pPr>
            <a:endParaRPr lang="ja-JP" altLang="en-US" dirty="0"/>
          </a:p>
        </p:txBody>
      </p:sp>
      <p:sp>
        <p:nvSpPr>
          <p:cNvPr id="20" name="テキスト ボックス 6"/>
          <p:cNvSpPr txBox="1"/>
          <p:nvPr/>
        </p:nvSpPr>
        <p:spPr>
          <a:xfrm>
            <a:off x="9291591" y="393228"/>
            <a:ext cx="1689100" cy="369332"/>
          </a:xfrm>
          <a:prstGeom prst="rect">
            <a:avLst/>
          </a:prstGeom>
          <a:noFill/>
        </p:spPr>
        <p:txBody>
          <a:bodyPr wrap="square">
            <a:spAutoFit/>
          </a:bodyPr>
          <a:lstStyle/>
          <a:p>
            <a:pPr marL="0" lvl="0" indent="0" algn="r" defTabSz="914400" rtl="0" eaLnBrk="1" latinLnBrk="0" hangingPunct="1">
              <a:lnSpc>
                <a:spcPct val="100000"/>
              </a:lnSpc>
              <a:spcBef>
                <a:spcPct val="0"/>
              </a:spcBef>
              <a:spcAft>
                <a:spcPts val="0"/>
              </a:spcAft>
              <a:buNone/>
              <a:defRPr/>
            </a:pPr>
            <a:r>
              <a:rPr kumimoji="1" lang="ja-JP" altLang="en-US" sz="1800" b="0" i="0" u="none" strike="noStrike" kern="1200" cap="none" spc="0" normalizeH="0" baseline="0" dirty="0">
                <a:solidFill>
                  <a:srgbClr val="000000"/>
                </a:solidFill>
                <a:latin typeface="Montserrat"/>
                <a:ea typeface="游ゴシック"/>
                <a:cs typeface="游ゴシック"/>
              </a:rPr>
              <a:t>開発人数</a:t>
            </a:r>
            <a:r>
              <a:rPr kumimoji="1" lang="ja-JP" altLang="en-US" sz="1800" b="0" i="0" u="none" strike="noStrike" kern="1200" cap="none" spc="0" normalizeH="0" baseline="0" dirty="0" smtClean="0">
                <a:solidFill>
                  <a:srgbClr val="000000"/>
                </a:solidFill>
                <a:latin typeface="Montserrat"/>
                <a:ea typeface="游ゴシック"/>
                <a:cs typeface="游ゴシック"/>
              </a:rPr>
              <a:t>：</a:t>
            </a:r>
            <a:r>
              <a:rPr kumimoji="1" lang="en-US" altLang="ja-JP" dirty="0">
                <a:solidFill>
                  <a:srgbClr val="000000"/>
                </a:solidFill>
                <a:latin typeface="Montserrat"/>
                <a:ea typeface="游ゴシック"/>
                <a:cs typeface="游ゴシック"/>
              </a:rPr>
              <a:t>7</a:t>
            </a:r>
            <a:r>
              <a:rPr kumimoji="1" lang="ja-JP" altLang="en-US" sz="1800" b="0" i="0" u="none" strike="noStrike" kern="1200" cap="none" spc="0" normalizeH="0" baseline="0" dirty="0" smtClean="0">
                <a:solidFill>
                  <a:srgbClr val="000000"/>
                </a:solidFill>
                <a:latin typeface="Montserrat"/>
                <a:ea typeface="游ゴシック"/>
                <a:cs typeface="游ゴシック"/>
              </a:rPr>
              <a:t>人</a:t>
            </a:r>
            <a:endParaRPr kumimoji="1" lang="ja-JP" altLang="en-US" sz="1800" b="0" i="0" u="none" strike="noStrike" kern="1200" cap="none" spc="0" normalizeH="0" baseline="0" dirty="0">
              <a:solidFill>
                <a:srgbClr val="000000"/>
              </a:solidFill>
              <a:latin typeface="Montserrat"/>
              <a:ea typeface="游ゴシック"/>
              <a:cs typeface="游ゴシック"/>
            </a:endParaRPr>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626" y="2739341"/>
            <a:ext cx="4896533" cy="3791479"/>
          </a:xfrm>
          <a:prstGeom prst="rect">
            <a:avLst/>
          </a:prstGeom>
        </p:spPr>
      </p:pic>
      <p:pic>
        <p:nvPicPr>
          <p:cNvPr id="22" name="図 21"/>
          <p:cNvPicPr>
            <a:picLocks noChangeAspect="1"/>
          </p:cNvPicPr>
          <p:nvPr/>
        </p:nvPicPr>
        <p:blipFill rotWithShape="1">
          <a:blip r:embed="rId5"/>
          <a:stretch>
            <a:fillRect/>
          </a:stretch>
        </p:blipFill>
        <p:spPr>
          <a:xfrm>
            <a:off x="7960568" y="339538"/>
            <a:ext cx="531398" cy="531398"/>
          </a:xfrm>
          <a:prstGeom prst="rect">
            <a:avLst/>
          </a:prstGeom>
        </p:spPr>
      </p:pic>
      <p:pic>
        <p:nvPicPr>
          <p:cNvPr id="23" name="図 22"/>
          <p:cNvPicPr>
            <a:picLocks noChangeAspect="1"/>
          </p:cNvPicPr>
          <p:nvPr/>
        </p:nvPicPr>
        <p:blipFill rotWithShape="1">
          <a:blip r:embed="rId6"/>
          <a:stretch>
            <a:fillRect/>
          </a:stretch>
        </p:blipFill>
        <p:spPr>
          <a:xfrm>
            <a:off x="7285325" y="339538"/>
            <a:ext cx="441593" cy="531398"/>
          </a:xfrm>
          <a:prstGeom prst="rect">
            <a:avLst/>
          </a:prstGeom>
        </p:spPr>
      </p:pic>
      <p:pic>
        <p:nvPicPr>
          <p:cNvPr id="24" name="図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05325" y="321410"/>
            <a:ext cx="1080000" cy="658536"/>
          </a:xfrm>
          <a:prstGeom prst="rect">
            <a:avLst/>
          </a:prstGeom>
        </p:spPr>
      </p:pic>
      <p:pic>
        <p:nvPicPr>
          <p:cNvPr id="25" name="図 24"/>
          <p:cNvPicPr>
            <a:picLocks noChangeAspect="1"/>
          </p:cNvPicPr>
          <p:nvPr/>
        </p:nvPicPr>
        <p:blipFill rotWithShape="1">
          <a:blip r:embed="rId8"/>
          <a:stretch>
            <a:fillRect/>
          </a:stretch>
        </p:blipFill>
        <p:spPr>
          <a:xfrm>
            <a:off x="8627276" y="259368"/>
            <a:ext cx="782620" cy="782620"/>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xmlns:c="http://schemas.openxmlformats.org/drawingml/2006/chart" xmlns:dgm="http://schemas.openxmlformats.org/drawingml/2006/diagram" xmlns:dsp="http://schemas.microsoft.com/office/drawing/2008/diagra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64183" y="433326"/>
            <a:ext cx="6788727" cy="461665"/>
          </a:xfrm>
          <a:prstGeom prst="rect">
            <a:avLst/>
          </a:prstGeom>
          <a:noFill/>
        </p:spPr>
        <p:txBody>
          <a:bodyPr wrap="square">
            <a:spAutoFit/>
          </a:bodyPr>
          <a:lstStyle/>
          <a:p>
            <a:pPr lvl="0">
              <a:defRPr/>
            </a:pPr>
            <a:r>
              <a:rPr kumimoji="1" lang="ja-JP" altLang="en-US" sz="2400" b="1" u="sng" dirty="0" smtClean="0"/>
              <a:t>詳細設計書の作成</a:t>
            </a:r>
            <a:endParaRPr kumimoji="1" lang="ja-JP" altLang="en-US" sz="2400" b="1" u="sng"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9274" y="1078531"/>
            <a:ext cx="8339137" cy="4664837"/>
          </a:xfrm>
          <a:prstGeom prst="rect">
            <a:avLst/>
          </a:prstGeom>
        </p:spPr>
      </p:pic>
    </p:spTree>
    <p:extLst>
      <p:ext uri="{BB962C8B-B14F-4D97-AF65-F5344CB8AC3E}">
        <p14:creationId xmlns:p14="http://schemas.microsoft.com/office/powerpoint/2010/main" val="3809296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64183" y="433326"/>
            <a:ext cx="6788727" cy="461665"/>
          </a:xfrm>
          <a:prstGeom prst="rect">
            <a:avLst/>
          </a:prstGeom>
          <a:noFill/>
        </p:spPr>
        <p:txBody>
          <a:bodyPr wrap="square">
            <a:spAutoFit/>
          </a:bodyPr>
          <a:lstStyle/>
          <a:p>
            <a:pPr lvl="0">
              <a:defRPr/>
            </a:pPr>
            <a:r>
              <a:rPr kumimoji="1" lang="ja-JP" altLang="en-US" sz="2400" b="1" u="sng" dirty="0" smtClean="0"/>
              <a:t>画面レイアウト図の作成</a:t>
            </a:r>
            <a:endParaRPr kumimoji="1" lang="ja-JP" altLang="en-US" sz="2400" b="1" u="sng"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325" y="1004715"/>
            <a:ext cx="8291512" cy="4896022"/>
          </a:xfrm>
          <a:prstGeom prst="rect">
            <a:avLst/>
          </a:prstGeom>
        </p:spPr>
      </p:pic>
    </p:spTree>
    <p:extLst>
      <p:ext uri="{BB962C8B-B14F-4D97-AF65-F5344CB8AC3E}">
        <p14:creationId xmlns:p14="http://schemas.microsoft.com/office/powerpoint/2010/main" val="665392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45166" y="1190625"/>
            <a:ext cx="4095750" cy="846666"/>
          </a:xfrm>
          <a:prstGeom prst="rect">
            <a:avLst/>
          </a:prstGeom>
          <a:solidFill>
            <a:srgbClr val="DFE6F7">
              <a:alpha val="100000"/>
            </a:srgbClr>
          </a:solidFill>
          <a:ln w="12700" cap="flat" cmpd="sng" algn="ctr">
            <a:solidFill>
              <a:srgbClr val="FFFFFF">
                <a:alpha val="100000"/>
              </a:srgbClr>
            </a:solidFill>
            <a:prstDash val="solid"/>
            <a:miter/>
          </a:ln>
        </p:spPr>
        <p:txBody>
          <a:bodyPr anchor="ctr"/>
          <a:lstStyle/>
          <a:p>
            <a:pPr marL="0" lvl="0" indent="0" algn="ctr" defTabSz="914400" rtl="0" eaLnBrk="1" latinLnBrk="0" hangingPunct="1">
              <a:lnSpc>
                <a:spcPct val="100000"/>
              </a:lnSpc>
              <a:spcBef>
                <a:spcPct val="0"/>
              </a:spcBef>
              <a:spcAft>
                <a:spcPts val="0"/>
              </a:spcAft>
              <a:buNone/>
              <a:defRPr/>
            </a:pPr>
            <a:endParaRPr kumimoji="0" lang="ja-JP" altLang="en-US" sz="1800" b="0" i="0" u="none" strike="noStrike" kern="1200" cap="none" spc="0" normalizeH="0" baseline="0">
              <a:solidFill>
                <a:srgbClr val="FFFFFF"/>
              </a:solidFill>
              <a:latin typeface="Montserrat"/>
              <a:ea typeface="游ゴシック"/>
              <a:cs typeface="游ゴシック"/>
            </a:endParaRPr>
          </a:p>
        </p:txBody>
      </p:sp>
      <p:sp>
        <p:nvSpPr>
          <p:cNvPr id="6" name="テキスト ボックス 5"/>
          <p:cNvSpPr txBox="1"/>
          <p:nvPr/>
        </p:nvSpPr>
        <p:spPr>
          <a:xfrm>
            <a:off x="1464183" y="433326"/>
            <a:ext cx="6788727" cy="461665"/>
          </a:xfrm>
          <a:prstGeom prst="rect">
            <a:avLst/>
          </a:prstGeom>
          <a:noFill/>
        </p:spPr>
        <p:txBody>
          <a:bodyPr wrap="square">
            <a:spAutoFit/>
          </a:bodyPr>
          <a:lstStyle/>
          <a:p>
            <a:pPr lvl="0">
              <a:defRPr/>
            </a:pPr>
            <a:r>
              <a:rPr kumimoji="1" lang="ja-JP" altLang="en-US" sz="2400" b="1" u="sng" dirty="0" smtClean="0"/>
              <a:t>進行管理表の作成</a:t>
            </a:r>
            <a:endParaRPr kumimoji="1" lang="ja-JP" altLang="en-US" sz="2400" b="1" u="sng" dirty="0"/>
          </a:p>
        </p:txBody>
      </p:sp>
      <p:sp>
        <p:nvSpPr>
          <p:cNvPr id="9" name="テキスト ボックス 8"/>
          <p:cNvSpPr txBox="1"/>
          <p:nvPr/>
        </p:nvSpPr>
        <p:spPr>
          <a:xfrm>
            <a:off x="1513415" y="1243540"/>
            <a:ext cx="4159251" cy="638388"/>
          </a:xfrm>
          <a:prstGeom prst="rect">
            <a:avLst/>
          </a:prstGeom>
        </p:spPr>
        <p:txBody>
          <a:bodyPr wrap="square">
            <a:spAutoFit/>
          </a:bodyPr>
          <a:lstStyle/>
          <a:p>
            <a:pPr lvl="0">
              <a:defRPr/>
            </a:pPr>
            <a:r>
              <a:rPr lang="ja-JP" altLang="en-US" dirty="0"/>
              <a:t>連続した項目には関数を使い、手動で入力する手間を少なくした。</a:t>
            </a: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098" y="2400060"/>
            <a:ext cx="8211696" cy="3429479"/>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xmlns:c="http://schemas.openxmlformats.org/drawingml/2006/chart" xmlns:dgm="http://schemas.openxmlformats.org/drawingml/2006/diagram" xmlns:dsp="http://schemas.microsoft.com/office/drawing/2008/diagra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64183" y="433326"/>
            <a:ext cx="6788727" cy="461665"/>
          </a:xfrm>
          <a:prstGeom prst="rect">
            <a:avLst/>
          </a:prstGeom>
          <a:noFill/>
        </p:spPr>
        <p:txBody>
          <a:bodyPr wrap="square">
            <a:spAutoFit/>
          </a:bodyPr>
          <a:lstStyle/>
          <a:p>
            <a:pPr lvl="0">
              <a:defRPr/>
            </a:pPr>
            <a:r>
              <a:rPr kumimoji="1" lang="ja-JP" altLang="en-US" sz="2400" b="1" u="sng" dirty="0" smtClean="0"/>
              <a:t>画面遷移図の作成</a:t>
            </a:r>
            <a:endParaRPr kumimoji="1" lang="ja-JP" altLang="en-US" sz="2400" b="1" u="sng"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125" y="986028"/>
            <a:ext cx="8736520" cy="4927637"/>
          </a:xfrm>
          <a:prstGeom prst="rect">
            <a:avLst/>
          </a:prstGeom>
        </p:spPr>
      </p:pic>
    </p:spTree>
    <p:extLst>
      <p:ext uri="{BB962C8B-B14F-4D97-AF65-F5344CB8AC3E}">
        <p14:creationId xmlns:p14="http://schemas.microsoft.com/office/powerpoint/2010/main" val="3131620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64183" y="433326"/>
            <a:ext cx="6788727" cy="369332"/>
          </a:xfrm>
          <a:prstGeom prst="rect">
            <a:avLst/>
          </a:prstGeom>
          <a:noFill/>
        </p:spPr>
        <p:txBody>
          <a:bodyPr wrap="square">
            <a:spAutoFit/>
          </a:bodyPr>
          <a:lstStyle/>
          <a:p>
            <a:pPr lvl="0">
              <a:defRPr/>
            </a:pPr>
            <a:r>
              <a:rPr kumimoji="1" lang="ja-JP" altLang="en-US" b="1" u="sng" dirty="0"/>
              <a:t>帳票</a:t>
            </a:r>
            <a:r>
              <a:rPr kumimoji="1" lang="ja-JP" altLang="en-US" b="1" u="sng" dirty="0" smtClean="0"/>
              <a:t>の作成</a:t>
            </a:r>
            <a:endParaRPr kumimoji="1" lang="ja-JP" altLang="en-US" b="1" u="sng"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287" y="1052512"/>
            <a:ext cx="10058400" cy="3676634"/>
          </a:xfrm>
          <a:prstGeom prst="rect">
            <a:avLst/>
          </a:prstGeom>
        </p:spPr>
      </p:pic>
      <p:sp>
        <p:nvSpPr>
          <p:cNvPr id="4" name="正方形/長方形 3"/>
          <p:cNvSpPr/>
          <p:nvPr/>
        </p:nvSpPr>
        <p:spPr>
          <a:xfrm>
            <a:off x="1464183" y="5259917"/>
            <a:ext cx="4095750" cy="846666"/>
          </a:xfrm>
          <a:prstGeom prst="rect">
            <a:avLst/>
          </a:prstGeom>
          <a:solidFill>
            <a:srgbClr val="DFE6F7">
              <a:alpha val="100000"/>
            </a:srgbClr>
          </a:solidFill>
          <a:ln w="12700" cap="flat" cmpd="sng" algn="ctr">
            <a:solidFill>
              <a:srgbClr val="FFFFFF">
                <a:alpha val="100000"/>
              </a:srgbClr>
            </a:solidFill>
            <a:prstDash val="solid"/>
            <a:miter/>
          </a:ln>
        </p:spPr>
        <p:txBody>
          <a:bodyPr anchor="ctr"/>
          <a:lstStyle/>
          <a:p>
            <a:pPr marL="0" lvl="0" indent="0" algn="ctr" defTabSz="914400" rtl="0" eaLnBrk="1" latinLnBrk="0" hangingPunct="1">
              <a:lnSpc>
                <a:spcPct val="100000"/>
              </a:lnSpc>
              <a:spcBef>
                <a:spcPct val="0"/>
              </a:spcBef>
              <a:spcAft>
                <a:spcPts val="0"/>
              </a:spcAft>
              <a:buNone/>
              <a:defRPr/>
            </a:pPr>
            <a:endParaRPr kumimoji="0" lang="ja-JP" altLang="en-US" sz="1800" b="0" i="0" u="none" strike="noStrike" kern="1200" cap="none" spc="0" normalizeH="0" baseline="0">
              <a:solidFill>
                <a:srgbClr val="FFFFFF"/>
              </a:solidFill>
              <a:latin typeface="Montserrat"/>
              <a:ea typeface="游ゴシック"/>
              <a:cs typeface="游ゴシック"/>
            </a:endParaRPr>
          </a:p>
        </p:txBody>
      </p:sp>
      <p:sp>
        <p:nvSpPr>
          <p:cNvPr id="5" name="テキスト ボックス 4"/>
          <p:cNvSpPr txBox="1"/>
          <p:nvPr/>
        </p:nvSpPr>
        <p:spPr>
          <a:xfrm>
            <a:off x="1432432" y="5364056"/>
            <a:ext cx="4159251" cy="646331"/>
          </a:xfrm>
          <a:prstGeom prst="rect">
            <a:avLst/>
          </a:prstGeom>
        </p:spPr>
        <p:txBody>
          <a:bodyPr wrap="square">
            <a:spAutoFit/>
          </a:bodyPr>
          <a:lstStyle/>
          <a:p>
            <a:pPr lvl="0">
              <a:defRPr/>
            </a:pPr>
            <a:r>
              <a:rPr lang="ja-JP" altLang="en-US" dirty="0" smtClean="0"/>
              <a:t>各ページの動画の再生時間をまとめた帳票の作成</a:t>
            </a:r>
            <a:endParaRPr lang="ja-JP" altLang="en-US" dirty="0"/>
          </a:p>
        </p:txBody>
      </p:sp>
    </p:spTree>
    <p:extLst>
      <p:ext uri="{BB962C8B-B14F-4D97-AF65-F5344CB8AC3E}">
        <p14:creationId xmlns:p14="http://schemas.microsoft.com/office/powerpoint/2010/main" val="1213113507"/>
      </p:ext>
    </p:extLst>
  </p:cSld>
  <p:clrMapOvr>
    <a:masterClrMapping/>
  </p:clrMapOvr>
</p:sld>
</file>

<file path=ppt/theme/theme1.xml><?xml version="1.0" encoding="utf-8"?>
<a:theme xmlns:a="http://schemas.openxmlformats.org/drawingml/2006/main" name="Office 主题​​">
  <a:themeElements>
    <a:clrScheme name="自定义 93">
      <a:dk1>
        <a:sysClr val="windowText" lastClr="000000"/>
      </a:dk1>
      <a:lt1>
        <a:sysClr val="window" lastClr="FFFFFF"/>
      </a:lt1>
      <a:dk2>
        <a:srgbClr val="44546A"/>
      </a:dk2>
      <a:lt2>
        <a:srgbClr val="E7E6E6"/>
      </a:lt2>
      <a:accent1>
        <a:srgbClr val="005697"/>
      </a:accent1>
      <a:accent2>
        <a:srgbClr val="1F99A6"/>
      </a:accent2>
      <a:accent3>
        <a:srgbClr val="005697"/>
      </a:accent3>
      <a:accent4>
        <a:srgbClr val="1F99A6"/>
      </a:accent4>
      <a:accent5>
        <a:srgbClr val="005697"/>
      </a:accent5>
      <a:accent6>
        <a:srgbClr val="1F99A6"/>
      </a:accent6>
      <a:hlink>
        <a:srgbClr val="0563C1"/>
      </a:hlink>
      <a:folHlink>
        <a:srgbClr val="954F72"/>
      </a:folHlink>
    </a:clrScheme>
    <a:fontScheme name="Office">
      <a:majorFont>
        <a:latin typeface="Montserrat"/>
        <a:ea typeface=""/>
        <a:cs typeface=""/>
        <a:font script="Jpan" typeface="游ゴシック Light"/>
        <a:font script="Hang" typeface="Malgun Gothic"/>
        <a:font script="Hans" typeface="Montserra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Montserrat"/>
        <a:ea typeface=""/>
        <a:cs typeface=""/>
        <a:font script="Jpan" typeface="游ゴシック"/>
        <a:font script="Hang" typeface="Malgun Gothic"/>
        <a:font script="Hans" typeface="Montserrat"/>
        <a:font script="Hant" typeface="新細明體"/>
        <a:font script="Arab" typeface="Montserrat"/>
        <a:font script="Hebr" typeface="Montserrat"/>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Montserrat"/>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ontserrat"/>
        <a:ea typeface=""/>
        <a:cs typeface=""/>
        <a:font script="Jpan" typeface="游ゴシック Light"/>
        <a:font script="Hang" typeface="Malgun Gothic"/>
        <a:font script="Hans" typeface="Montserra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Montserrat"/>
        <a:ea typeface=""/>
        <a:cs typeface=""/>
        <a:font script="Jpan" typeface="游ゴシック"/>
        <a:font script="Hang" typeface="Malgun Gothic"/>
        <a:font script="Hans" typeface="Montserrat"/>
        <a:font script="Hant" typeface="新細明體"/>
        <a:font script="Arab" typeface="Montserrat"/>
        <a:font script="Hebr" typeface="Montserrat"/>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Montserrat"/>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Malgun Gothic"/>
        <a:font script="Hans" typeface="Montserra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Montserrat"/>
        <a:ea typeface=""/>
        <a:cs typeface=""/>
        <a:font script="Jpan" typeface="ＭＳ Ｐゴシック"/>
        <a:font script="Hang" typeface="Malgun Gothic"/>
        <a:font script="Hans" typeface="Montserrat"/>
        <a:font script="Hant" typeface="新細明體"/>
        <a:font script="Arab" typeface="Montserrat"/>
        <a:font script="Hebr" typeface="Montserrat"/>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Montserrat"/>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1037</TotalTime>
  <Words>605</Words>
  <Application>Microsoft Office PowerPoint</Application>
  <PresentationFormat>ユーザー設定</PresentationFormat>
  <Paragraphs>99</Paragraphs>
  <Slides>23</Slides>
  <Notes>0</Notes>
  <HiddenSlides>0</HiddenSlides>
  <MMClips>1</MMClips>
  <ScaleCrop>false</ScaleCrop>
  <HeadingPairs>
    <vt:vector size="4" baseType="variant">
      <vt:variant>
        <vt:lpstr>テーマ</vt:lpstr>
      </vt:variant>
      <vt:variant>
        <vt:i4>1</vt:i4>
      </vt:variant>
      <vt:variant>
        <vt:lpstr>スライド タイトル</vt:lpstr>
      </vt:variant>
      <vt:variant>
        <vt:i4>23</vt:i4>
      </vt:variant>
    </vt:vector>
  </HeadingPairs>
  <TitlesOfParts>
    <vt:vector size="24" baseType="lpstr">
      <vt:lpstr>Office 主题​​</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sucseed</cp:lastModifiedBy>
  <cp:revision>155</cp:revision>
  <dcterms:created xsi:type="dcterms:W3CDTF">2018-06-04T01:39:00Z</dcterms:created>
  <dcterms:modified xsi:type="dcterms:W3CDTF">2023-08-09T10:07:48Z</dcterms:modified>
  <cp:version/>
</cp:coreProperties>
</file>